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1"/>
  </p:handoutMasterIdLst>
  <p:sldIdLst>
    <p:sldId id="270" r:id="rId3"/>
    <p:sldId id="256" r:id="rId4"/>
    <p:sldId id="263" r:id="rId5"/>
    <p:sldId id="265" r:id="rId6"/>
    <p:sldId id="266" r:id="rId7"/>
    <p:sldId id="267" r:id="rId8"/>
    <p:sldId id="26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74"/>
    <a:srgbClr val="173A8D"/>
    <a:srgbClr val="EE2D00"/>
    <a:srgbClr val="37CBFF"/>
    <a:srgbClr val="FF7B21"/>
    <a:srgbClr val="3A5896"/>
    <a:srgbClr val="385592"/>
    <a:srgbClr val="FFFFFF"/>
    <a:srgbClr val="D6D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8DF5-6F99-4230-90A4-0FB3B958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CD79-AFD6-4642-8D95-4E15C55307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5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8DF5-6F99-4230-90A4-0FB3B958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CD79-AFD6-4642-8D95-4E15C55307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2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8DF5-6F99-4230-90A4-0FB3B958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CD79-AFD6-4642-8D95-4E15C55307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7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8DF5-6F99-4230-90A4-0FB3B958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CD79-AFD6-4642-8D95-4E15C55307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41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8DF5-6F99-4230-90A4-0FB3B958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CD79-AFD6-4642-8D95-4E15C55307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54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8DF5-6F99-4230-90A4-0FB3B958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CD79-AFD6-4642-8D95-4E15C55307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29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8DF5-6F99-4230-90A4-0FB3B958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CD79-AFD6-4642-8D95-4E15C55307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64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8DF5-6F99-4230-90A4-0FB3B958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CD79-AFD6-4642-8D95-4E15C55307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7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8DF5-6F99-4230-90A4-0FB3B958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CD79-AFD6-4642-8D95-4E15C55307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94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8DF5-6F99-4230-90A4-0FB3B958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CD79-AFD6-4642-8D95-4E15C55307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7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8DF5-6F99-4230-90A4-0FB3B9580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CD79-AFD6-4642-8D95-4E15C55307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4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A8DF5-6F99-4230-90A4-0FB3B9580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CD79-AFD6-4642-8D95-4E15C5530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4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&#1090;&#1088;&#1077;&#1085;&#1080;&#1088;&#1086;&#1074;&#1082;&#1072;&#1076;&#1086;&#1084;&#1072;.&#1088;&#1092;/" TargetMode="External"/><Relationship Id="rId13" Type="http://schemas.openxmlformats.org/officeDocument/2006/relationships/image" Target="../media/image5.jpeg"/><Relationship Id="rId18" Type="http://schemas.openxmlformats.org/officeDocument/2006/relationships/image" Target="../media/image7.jpeg"/><Relationship Id="rId3" Type="http://schemas.openxmlformats.org/officeDocument/2006/relationships/hyperlink" Target="https://lib39.ru/cgi-bin/irbis64r/cgiirbis_64.exe?LNG=&amp;Z21ID=&amp;I21DBN=IBIS&amp;P21DBN=IBIS&amp;S21STN=1&amp;S21REF=3&amp;S21FMT=fullwebr&amp;C21COM=S&amp;S21CNR=10&amp;S21P01=0&amp;S21P02=1&amp;S21P03=A=&amp;S21STR=%D0%91%D0%B8%D1%88%D0%BE%D1%84,%20%D0%90%D0%BD%D0%B8%D1%82%D0%B0" TargetMode="External"/><Relationship Id="rId21" Type="http://schemas.openxmlformats.org/officeDocument/2006/relationships/image" Target="../media/image8.jpeg"/><Relationship Id="rId7" Type="http://schemas.openxmlformats.org/officeDocument/2006/relationships/hyperlink" Target="https://pyjama-mama.com/joga-ot-stressa-5-poz-dlja-rasslablenija/" TargetMode="External"/><Relationship Id="rId12" Type="http://schemas.openxmlformats.org/officeDocument/2006/relationships/hyperlink" Target="https://lib39.ru/cgi-bin/irbis64r/cgiirbis_64.exe?LNG=&amp;Z21ID=&amp;I21DBN=IBIS&amp;P21DBN=IBIS&amp;S21STN=1&amp;S21REF=3&amp;S21FMT=fullwebr&amp;C21COM=S&amp;S21CNR=10&amp;S21P01=0&amp;S21P02=1&amp;S21P03=A=&amp;S21STR=%D0%A8%D0%B5%D1%80%D0%B5%D0%BC%D0%B5%D1%82%D0%B5%D0%B2%D0%B0,%20%D0%93%D0%B0%D0%BB%D0%B8%D0%BD%D0%B0%20%D0%91%D0%BE%D1%80%D0%B8%D1%81%D0%BE%D0%B2%D0%BD%D0%B0" TargetMode="External"/><Relationship Id="rId17" Type="http://schemas.openxmlformats.org/officeDocument/2006/relationships/hyperlink" Target="https://lib39.ru/cgi-bin/irbis64r/cgiirbis_64.exe?LNG=&amp;Z21ID=&amp;I21DBN=IBIS&amp;P21DBN=IBIS&amp;S21STN=1&amp;S21REF=3&amp;S21FMT=fullwebr&amp;C21COM=S&amp;S21CNR=10&amp;S21P01=0&amp;S21P02=1&amp;S21P03=A=&amp;S21STR=%D0%91%D0%B0%D1%80%D0%B0%D0%BD%D0%BE%D0%B2%D0%B0,%20%D0%A1%D0%B2%D0%B5%D1%82%D0%BB%D0%B0%D0%BD%D0%B0%20%D0%92%D0%B0%D1%81%D0%B8%D0%BB%D1%8C%D0%B5%D0%B2%D0%BD%D0%B0" TargetMode="External"/><Relationship Id="rId2" Type="http://schemas.openxmlformats.org/officeDocument/2006/relationships/hyperlink" Target="https://lib39.ru/cgi-bin/irbis64r/cgiirbis_64.exe?LNG=&amp;Z21ID=&amp;I21DBN=IBIS&amp;P21DBN=IBIS&amp;S21STN=1&amp;S21REF=3&amp;S21FMT=fullwebr&amp;C21COM=S&amp;S21CNR=10&amp;S21P01=0&amp;S21P02=1&amp;S21P03=A=&amp;S21STR=%D0%A4%D1%80%D0%B0%D0%BD%D0%BA%D0%BB,%20%D0%92%D0%B8%D0%BA%D1%82%D0%BE%D1%80%20%D0%AD%D0%BC%D0%B8%D0%BB%D1%8C" TargetMode="External"/><Relationship Id="rId16" Type="http://schemas.microsoft.com/office/2007/relationships/hdphoto" Target="../media/hdphoto3.wdp"/><Relationship Id="rId20" Type="http://schemas.openxmlformats.org/officeDocument/2006/relationships/hyperlink" Target="https://www.litres.ru/a-a-bykova/samostoyatelnyy-rebenok-ili-kak-stat-lenivoy-mamoy-19257487/?utm_medium=cpc&amp;utm_source=google&amp;utm_campaign=smart_shopping|6451100394&amp;utm_term=&amp;utm_content=k50id|pla-573894664472|cid|6451100394|aid|378012483274|gid|85593335428|pos||src|u_|dvc|c|reg|9047068|rin||&amp;k50id=85593335428|pla-573894664472&amp;gclid=EAIaIQobChMI476hr-HW6QIVirUYCh2N-wmLEAQYASABEgLROvD_Bw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shpsixolog.ru/self-regulation/89-ways-sel/325-aromatherapy" TargetMode="External"/><Relationship Id="rId11" Type="http://schemas.microsoft.com/office/2007/relationships/hdphoto" Target="../media/hdphoto2.wdp"/><Relationship Id="rId5" Type="http://schemas.openxmlformats.org/officeDocument/2006/relationships/hyperlink" Target="https://www.bestreferat.ru/referat-183421.html" TargetMode="External"/><Relationship Id="rId15" Type="http://schemas.openxmlformats.org/officeDocument/2006/relationships/image" Target="../media/image6.jpeg"/><Relationship Id="rId10" Type="http://schemas.openxmlformats.org/officeDocument/2006/relationships/image" Target="../media/image4.jpeg"/><Relationship Id="rId19" Type="http://schemas.microsoft.com/office/2007/relationships/hdphoto" Target="../media/hdphoto4.wdp"/><Relationship Id="rId4" Type="http://schemas.openxmlformats.org/officeDocument/2006/relationships/slide" Target="slide7.xml"/><Relationship Id="rId9" Type="http://schemas.openxmlformats.org/officeDocument/2006/relationships/hyperlink" Target="https://lib39.ru/cgi-bin/irbis64r/cgiirbis_64.exe?LNG=&amp;Z21ID=&amp;I21DBN=IBIS&amp;P21DBN=IBIS&amp;S21STN=1&amp;S21REF=3&amp;S21FMT=fullwebr&amp;C21COM=S&amp;S21CNR=10&amp;S21P01=0&amp;S21P02=1&amp;S21P03=A=&amp;S21STR=%D0%A1%D0%B2%D0%B8%D1%8F%D1%88,%20%D0%90%D0%BB%D0%B5%D0%BA%D1%81%D0%B0%D0%BD%D0%B4%D1%80%20%D0%93%D1%80%D0%B8%D0%B3%D0%BE%D1%80%D1%8C%D0%B5%D0%B2%D0%B8%D1%87" TargetMode="External"/><Relationship Id="rId14" Type="http://schemas.openxmlformats.org/officeDocument/2006/relationships/hyperlink" Target="https://lib39.ru/cgi-bin/irbis64r/cgiirbis_64.exe?LNG=&amp;Z21ID=&amp;I21DBN=IBIS&amp;P21DBN=IBIS&amp;S21STN=1&amp;S21REF=3&amp;S21FMT=fullwebr&amp;C21COM=S&amp;S21CNR=10&amp;S21P01=0&amp;S21P02=1&amp;S21P03=A=&amp;S21STR=%D0%93%D0%BB%D0%B0%D0%B4%D0%BA%D0%BE%D0%B2%D0%B0,%20%D0%A1." TargetMode="External"/><Relationship Id="rId22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ib39.ru/cgi-bin/irbis64r/cgiirbis_64.exe?LNG=&amp;Z21ID=&amp;I21DBN=IBIS&amp;P21DBN=IBIS&amp;S21STN=1&amp;S21REF=3&amp;S21FMT=fullwebr&amp;C21COM=S&amp;S21CNR=10&amp;S21P01=0&amp;S21P02=1&amp;S21P03=A=&amp;S21STR=%D0%90%D0%B4%D0%B8%D0%B7%D0%B5%D1%81,%20%D0%98%D1%86%D1%85%D0%B0%D0%BA%20%D0%9A%D0%B0%D0%BB%D0%B4%D0%B5%D1%80%D0%BE%D0%B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2.png"/><Relationship Id="rId18" Type="http://schemas.openxmlformats.org/officeDocument/2006/relationships/hyperlink" Target="https://www.litres.ru/olga-vladimirovna-hu/prakticheskie-materialy-dlya-raboty-s-detmi-3-9-let-p/chitat-onlayn/" TargetMode="External"/><Relationship Id="rId3" Type="http://schemas.openxmlformats.org/officeDocument/2006/relationships/hyperlink" Target="https://&#1089;&#1090;&#1086;&#1087;&#1082;&#1086;&#1088;&#1086;&#1085;&#1072;&#1074;&#1080;&#1088;&#1091;&#1089;.&#1088;&#1092;/what-to-do/students/" TargetMode="External"/><Relationship Id="rId21" Type="http://schemas.openxmlformats.org/officeDocument/2006/relationships/hyperlink" Target="&#1056;&#1077;&#1082;&#1086;&#1084;&#1077;&#1085;&#1076;&#1072;&#1090;&#1077;&#1083;&#1100;&#1085;&#1099;&#1081;%20&#1089;&#1087;&#1080;&#1089;&#1086;&#1082;%20&#1056;&#1086;&#1076;&#1080;&#1090;&#1077;&#1083;&#1103;&#1084;%20&#1086;%20&#1076;&#1077;&#1090;&#1103;&#1093;.docx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s://lib39.ru/cgi-bin/irbis64r/cgiirbis_64.exe?LNG=&amp;Z21ID=&amp;I21DBN=IBIS&amp;P21DBN=IBIS&amp;S21STN=1&amp;S21REF=3&amp;S21FMT=fullwebr&amp;C21COM=S&amp;S21CNR=10&amp;S21P01=0&amp;S21P02=1&amp;S21P03=A=&amp;S21STR=%D0%93%D0%B8%D0%BF%D0%BF%D0%B5%D0%BD%D1%80%D0%B5%D0%B9%D1%82%D0%B5%D1%80,%20%D0%AE%D0%BB%D0%B8%D1%8F%20%D0%91%D0%BE%D1%80%D0%B8%D1%81%D0%BE%D0%B2%D0%BD%D0%B0" TargetMode="External"/><Relationship Id="rId17" Type="http://schemas.openxmlformats.org/officeDocument/2006/relationships/image" Target="../media/image14.png"/><Relationship Id="rId2" Type="http://schemas.openxmlformats.org/officeDocument/2006/relationships/hyperlink" Target="https://www.psychologos.ru/articles/view/totalnoe-da" TargetMode="External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tres.ru/olga-huhlaeva/v-sonnom-sonnom-lesu-skazki-dlya-zasypaniya/chitat-onlayn/" TargetMode="External"/><Relationship Id="rId11" Type="http://schemas.microsoft.com/office/2007/relationships/hdphoto" Target="../media/hdphoto7.wdp"/><Relationship Id="rId5" Type="http://schemas.openxmlformats.org/officeDocument/2006/relationships/hyperlink" Target="https://www.psychologos.ru/articles/view/84082-knigi-kotorye-dolzny-procitat-nasi-deti" TargetMode="External"/><Relationship Id="rId15" Type="http://schemas.openxmlformats.org/officeDocument/2006/relationships/image" Target="../media/image13.jpeg"/><Relationship Id="rId10" Type="http://schemas.openxmlformats.org/officeDocument/2006/relationships/image" Target="../media/image11.jpeg"/><Relationship Id="rId19" Type="http://schemas.openxmlformats.org/officeDocument/2006/relationships/image" Target="../media/image15.png"/><Relationship Id="rId4" Type="http://schemas.openxmlformats.org/officeDocument/2006/relationships/hyperlink" Target="https://www.litres.ru/m-lukashenko/taym-menedzhment-dlya-detey-kniga-prodvinutyh-roditeley-6136452/chitat-onlayn/" TargetMode="External"/><Relationship Id="rId9" Type="http://schemas.openxmlformats.org/officeDocument/2006/relationships/hyperlink" Target="https://lib39.ru/cgi-bin/irbis64r/cgiirbis_64.exe?LNG=&amp;Z21ID=&amp;I21DBN=IBIS&amp;P21DBN=IBIS&amp;S21STN=1&amp;S21REF=3&amp;S21FMT=fullwebr&amp;C21COM=S&amp;S21CNR=10&amp;S21P01=0&amp;S21P02=1&amp;S21P03=A=&amp;S21STR=%D0%9E%D1%81%D0%BE%D1%80%D0%B8%D0%BD%D0%B0,%20%D0%9C%D0%B0%D1%80%D0%B8%D1%8F%20%D0%92%D0%BB%D0%B0%D0%B4%D0%B8%D0%BC%D0%B8%D1%80%D0%BE%D0%B2%D0%BD%D0%B0" TargetMode="External"/><Relationship Id="rId14" Type="http://schemas.openxmlformats.org/officeDocument/2006/relationships/hyperlink" Target="https://lib39.ru/cgi-bin/irbis64r/cgiirbis_64.exe?LNG=&amp;Z21ID=&amp;I21DBN=IBIS&amp;P21DBN=IBIS&amp;S21STN=1&amp;S21REF=3&amp;S21FMT=fullwebr&amp;C21COM=S&amp;S21CNR=10&amp;S21P01=0&amp;S21P02=1&amp;S21P03=A=&amp;S21STR=%D0%9F%D0%BE%D0%BF%D0%BE%D0%B2%D0%B0,%20%D0%9D%D0%B0%D0%B4%D0%B5%D0%B6%D0%B4%D0%B0%20%D0%A1%D0%B5%D1%80%D0%B3%D0%B5%D0%B5%D0%B2%D0%BD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streferat.ru/referat-183421.html" TargetMode="External"/><Relationship Id="rId3" Type="http://schemas.openxmlformats.org/officeDocument/2006/relationships/hyperlink" Target="https://www.psychologos.ru/articles/view/igra-v-planirovanie-del-s-rebenkom-7-let%20?%3e" TargetMode="External"/><Relationship Id="rId7" Type="http://schemas.openxmlformats.org/officeDocument/2006/relationships/hyperlink" Target="https://www.psychologos.ru/articles/view/84084-mama-na-karantine-kak-ne-sojti-s-uma-v-samoizolacii" TargetMode="External"/><Relationship Id="rId2" Type="http://schemas.openxmlformats.org/officeDocument/2006/relationships/hyperlink" Target="http://www.vashpsixolog.ru/self-regulation/89-ways-sel/325-aromatherap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sychologos.ru/articles/view/84082-knigi-kotorye-dolzny-procitat-nasi-deti" TargetMode="External"/><Relationship Id="rId5" Type="http://schemas.openxmlformats.org/officeDocument/2006/relationships/hyperlink" Target="https://spbdnevnik.ru/news/2020-04-08/kak-perezhit-karantin-i-ne-soyti-s-uma-8-sovetov-roditelyam" TargetMode="External"/><Relationship Id="rId10" Type="http://schemas.openxmlformats.org/officeDocument/2006/relationships/hyperlink" Target="https://health.mail.ru/news/trevozhnost_ili_koronavirus_golovnogo_mozga/" TargetMode="External"/><Relationship Id="rId4" Type="http://schemas.openxmlformats.org/officeDocument/2006/relationships/hyperlink" Target="https://pyjama-mama.com/joga-ot-stressa-5-poz-dlja-rasslablenija/" TargetMode="External"/><Relationship Id="rId9" Type="http://schemas.openxmlformats.org/officeDocument/2006/relationships/hyperlink" Target="https://rospsy.ru/node/39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terapy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" b="19403"/>
          <a:stretch/>
        </p:blipFill>
        <p:spPr bwMode="auto">
          <a:xfrm>
            <a:off x="1099944" y="60557"/>
            <a:ext cx="6788462" cy="67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2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" y="1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79984" y="2094797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003374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7952" y="4865471"/>
            <a:ext cx="5016324" cy="132343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/>
                <a:solidFill>
                  <a:srgbClr val="003374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Лебедева Татьяна Викторовна, методист 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/>
                <a:solidFill>
                  <a:srgbClr val="003374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ГБУК «Калининградская областная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/>
                <a:solidFill>
                  <a:srgbClr val="003374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научная библиотека», психолог,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3374"/>
                </a:solidFill>
              </a:rPr>
              <a:t>e-mail: t.lebedeva_v@mail.ru</a:t>
            </a:r>
            <a:r>
              <a:rPr lang="ru-RU" sz="2000" b="1" dirty="0">
                <a:solidFill>
                  <a:srgbClr val="003374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6084225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/>
                <a:solidFill>
                  <a:srgbClr val="003374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2020</a:t>
            </a:r>
            <a:endParaRPr kumimoji="0" lang="ru-RU" sz="2800" b="1" i="0" u="none" strike="noStrike" kern="0" cap="none" spc="0" normalizeH="0" baseline="0" noProof="0" dirty="0" smtClean="0">
              <a:ln/>
              <a:solidFill>
                <a:srgbClr val="003374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309" y="1680082"/>
            <a:ext cx="6605518" cy="1815882"/>
          </a:xfrm>
          <a:prstGeom prst="rect">
            <a:avLst/>
          </a:prstGeom>
          <a:ln w="762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003374"/>
                </a:solidFill>
                <a:ea typeface="Calibri"/>
                <a:cs typeface="Times New Roman"/>
              </a:rPr>
              <a:t>Дети и родители </a:t>
            </a:r>
            <a:endParaRPr lang="en-US" sz="3600" b="1" i="1" dirty="0" smtClean="0">
              <a:solidFill>
                <a:srgbClr val="003374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003374"/>
                </a:solidFill>
                <a:ea typeface="Calibri"/>
                <a:cs typeface="Times New Roman"/>
              </a:rPr>
              <a:t>в особых</a:t>
            </a:r>
            <a:r>
              <a:rPr lang="en-US" sz="3600" b="1" i="1" dirty="0" smtClean="0">
                <a:solidFill>
                  <a:srgbClr val="003374"/>
                </a:solidFill>
                <a:ea typeface="Calibri"/>
                <a:cs typeface="Times New Roman"/>
              </a:rPr>
              <a:t> </a:t>
            </a:r>
            <a:r>
              <a:rPr lang="ru-RU" sz="3600" b="1" i="1" dirty="0" smtClean="0">
                <a:solidFill>
                  <a:srgbClr val="003374"/>
                </a:solidFill>
                <a:ea typeface="Calibri"/>
                <a:cs typeface="Times New Roman"/>
              </a:rPr>
              <a:t>обстоятельствах: </a:t>
            </a:r>
            <a:endParaRPr lang="en-US" sz="3600" b="1" i="1" dirty="0" smtClean="0">
              <a:solidFill>
                <a:srgbClr val="003374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4000" b="1" i="1" dirty="0" smtClean="0">
                <a:solidFill>
                  <a:srgbClr val="003374"/>
                </a:solidFill>
                <a:ea typeface="Calibri"/>
                <a:cs typeface="Times New Roman"/>
              </a:rPr>
              <a:t>книги вам в помощь</a:t>
            </a:r>
            <a:endParaRPr lang="ru-RU" sz="4000" i="1" dirty="0">
              <a:solidFill>
                <a:srgbClr val="003374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145" y="191405"/>
            <a:ext cx="4454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3374"/>
                </a:solidFill>
                <a:ea typeface="Calibri"/>
              </a:rPr>
              <a:t>Библиотерапия</a:t>
            </a:r>
            <a:r>
              <a:rPr lang="ru-RU" sz="2400" b="1" dirty="0">
                <a:solidFill>
                  <a:srgbClr val="003374"/>
                </a:solidFill>
                <a:ea typeface="Calibri"/>
              </a:rPr>
              <a:t> по пятницам: </a:t>
            </a:r>
            <a:endParaRPr lang="ru-RU" sz="2400" b="1" dirty="0" smtClean="0">
              <a:solidFill>
                <a:srgbClr val="003374"/>
              </a:solidFill>
              <a:ea typeface="Calibri"/>
            </a:endParaRPr>
          </a:p>
          <a:p>
            <a:pPr algn="ctr"/>
            <a:r>
              <a:rPr lang="ru-RU" sz="2400" b="1" dirty="0" smtClean="0">
                <a:solidFill>
                  <a:srgbClr val="003374"/>
                </a:solidFill>
                <a:ea typeface="Calibri"/>
              </a:rPr>
              <a:t>книга </a:t>
            </a:r>
            <a:r>
              <a:rPr lang="ru-RU" sz="2400" b="1" dirty="0">
                <a:solidFill>
                  <a:srgbClr val="003374"/>
                </a:solidFill>
                <a:ea typeface="Calibri"/>
              </a:rPr>
              <a:t>на выходной</a:t>
            </a:r>
            <a:endParaRPr lang="ru-RU" sz="2400" dirty="0">
              <a:solidFill>
                <a:srgbClr val="00337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719" y="3849778"/>
            <a:ext cx="1491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ln/>
                <a:solidFill>
                  <a:srgbClr val="00337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Диалог </a:t>
            </a:r>
            <a:r>
              <a:rPr lang="en-US" sz="2800" b="1" kern="0" dirty="0">
                <a:ln/>
                <a:solidFill>
                  <a:srgbClr val="00337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endParaRPr lang="ru-RU" sz="2800" b="1" kern="0" dirty="0">
              <a:ln/>
              <a:solidFill>
                <a:srgbClr val="0033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узел 17"/>
          <p:cNvSpPr/>
          <p:nvPr/>
        </p:nvSpPr>
        <p:spPr>
          <a:xfrm>
            <a:off x="2559029" y="3324114"/>
            <a:ext cx="4080680" cy="3533886"/>
          </a:xfrm>
          <a:prstGeom prst="flowChartConnector">
            <a:avLst/>
          </a:prstGeom>
          <a:solidFill>
            <a:srgbClr val="37CB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8" y="874590"/>
            <a:ext cx="8447964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3374"/>
                </a:solidFill>
                <a:ea typeface="Calibri"/>
              </a:rPr>
              <a:t>Особые </a:t>
            </a:r>
            <a:r>
              <a:rPr lang="ru-RU" b="1" dirty="0" smtClean="0">
                <a:solidFill>
                  <a:srgbClr val="003374"/>
                </a:solidFill>
                <a:ea typeface="Calibri"/>
              </a:rPr>
              <a:t>обстоятельства:</a:t>
            </a:r>
            <a:br>
              <a:rPr lang="ru-RU" b="1" dirty="0" smtClean="0">
                <a:solidFill>
                  <a:srgbClr val="003374"/>
                </a:solidFill>
                <a:ea typeface="Calibri"/>
              </a:rPr>
            </a:br>
            <a:r>
              <a:rPr lang="ru-RU" sz="2700" i="1" dirty="0" smtClean="0">
                <a:solidFill>
                  <a:srgbClr val="003374"/>
                </a:solidFill>
                <a:ea typeface="Calibri"/>
              </a:rPr>
              <a:t>карантин, </a:t>
            </a:r>
            <a:r>
              <a:rPr lang="ru-RU" sz="2700" i="1" dirty="0">
                <a:solidFill>
                  <a:srgbClr val="003374"/>
                </a:solidFill>
                <a:ea typeface="Calibri"/>
              </a:rPr>
              <a:t>каникулы, отпуск по уходу за ребенком</a:t>
            </a:r>
            <a:r>
              <a:rPr lang="ru-RU" sz="2700" i="1" dirty="0">
                <a:solidFill>
                  <a:srgbClr val="003374"/>
                </a:solidFill>
              </a:rPr>
              <a:t/>
            </a:r>
            <a:br>
              <a:rPr lang="ru-RU" sz="2700" i="1" dirty="0">
                <a:solidFill>
                  <a:srgbClr val="003374"/>
                </a:solidFill>
              </a:rPr>
            </a:br>
            <a:endParaRPr lang="ru-RU" sz="2700" b="1" i="1" dirty="0">
              <a:solidFill>
                <a:srgbClr val="00337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3546" y="2847060"/>
            <a:ext cx="3152632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74"/>
                </a:solidFill>
                <a:ea typeface="Calibri"/>
              </a:rPr>
              <a:t>плотность </a:t>
            </a:r>
            <a:r>
              <a:rPr lang="ru-RU" sz="2800" b="1" dirty="0">
                <a:solidFill>
                  <a:srgbClr val="003374"/>
                </a:solidFill>
                <a:ea typeface="Calibri"/>
              </a:rPr>
              <a:t>личного </a:t>
            </a:r>
            <a:r>
              <a:rPr lang="ru-RU" sz="2800" b="1" dirty="0" smtClean="0">
                <a:solidFill>
                  <a:srgbClr val="003374"/>
                </a:solidFill>
                <a:ea typeface="Calibri"/>
              </a:rPr>
              <a:t>контакта</a:t>
            </a:r>
            <a:endParaRPr lang="ru-RU" sz="2800" b="1" dirty="0">
              <a:solidFill>
                <a:srgbClr val="00337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8643" y="4155944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3374"/>
                </a:solidFill>
                <a:ea typeface="Calibri"/>
                <a:cs typeface="Times New Roman"/>
              </a:rPr>
              <a:t>Личное</a:t>
            </a:r>
            <a:endParaRPr lang="ru-RU" sz="2800" dirty="0">
              <a:solidFill>
                <a:srgbClr val="003374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2130" y="4677146"/>
            <a:ext cx="116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3374"/>
                </a:solidFill>
                <a:ea typeface="Calibri"/>
                <a:cs typeface="Times New Roman"/>
              </a:rPr>
              <a:t>Семья</a:t>
            </a:r>
            <a:endParaRPr lang="ru-RU" sz="2800" dirty="0">
              <a:solidFill>
                <a:srgbClr val="003374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7783" y="5202384"/>
            <a:ext cx="36231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3374"/>
                </a:solidFill>
                <a:ea typeface="Calibri"/>
                <a:cs typeface="Times New Roman"/>
              </a:rPr>
              <a:t>Детско-родительские </a:t>
            </a:r>
            <a:endParaRPr lang="ru-RU" sz="2800" b="1" dirty="0" smtClean="0">
              <a:solidFill>
                <a:srgbClr val="003374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3374"/>
                </a:solidFill>
                <a:ea typeface="Calibri"/>
                <a:cs typeface="Times New Roman"/>
              </a:rPr>
              <a:t>отношения</a:t>
            </a:r>
            <a:endParaRPr lang="ru-RU" sz="2800" b="1" dirty="0">
              <a:solidFill>
                <a:srgbClr val="003374"/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2287" y="2190955"/>
            <a:ext cx="202125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74"/>
                </a:solidFill>
                <a:ea typeface="Calibri"/>
              </a:rPr>
              <a:t>режим дня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4955" y="2195948"/>
            <a:ext cx="1810112" cy="4801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3374"/>
                </a:solidFill>
                <a:ea typeface="Calibri"/>
                <a:cs typeface="+mj-cs"/>
              </a:rPr>
              <a:t>биоритмы</a:t>
            </a:r>
            <a:endParaRPr lang="ru-RU" sz="2800" b="1" i="1" dirty="0">
              <a:solidFill>
                <a:srgbClr val="003374"/>
              </a:solidFill>
              <a:ea typeface="+mj-ea"/>
              <a:cs typeface="+mj-cs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589559" y="1982646"/>
            <a:ext cx="484632" cy="416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263822">
            <a:off x="6146411" y="1705566"/>
            <a:ext cx="484632" cy="374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065526">
            <a:off x="2701230" y="1715526"/>
            <a:ext cx="484632" cy="416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61" y="0"/>
            <a:ext cx="7886699" cy="74037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3374"/>
                </a:solidFill>
              </a:rPr>
              <a:t>Личное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" y="892177"/>
            <a:ext cx="4522859" cy="5759355"/>
          </a:xfrm>
          <a:ln w="38100">
            <a:solidFill>
              <a:srgbClr val="37CB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3374"/>
                </a:solidFill>
              </a:rPr>
              <a:t>«</a:t>
            </a:r>
            <a:r>
              <a:rPr lang="ru-RU" b="1" dirty="0" smtClean="0">
                <a:solidFill>
                  <a:srgbClr val="003374"/>
                </a:solidFill>
              </a:rPr>
              <a:t>Наденьте </a:t>
            </a:r>
            <a:r>
              <a:rPr lang="ru-RU" b="1" dirty="0">
                <a:solidFill>
                  <a:srgbClr val="003374"/>
                </a:solidFill>
              </a:rPr>
              <a:t>кислородную маску сначала на себя</a:t>
            </a:r>
            <a:r>
              <a:rPr lang="ru-RU" b="1" dirty="0" smtClean="0">
                <a:solidFill>
                  <a:srgbClr val="003374"/>
                </a:solidFill>
              </a:rPr>
              <a:t>».</a:t>
            </a:r>
          </a:p>
          <a:p>
            <a:r>
              <a:rPr lang="ru-RU" b="1" dirty="0">
                <a:solidFill>
                  <a:srgbClr val="003374"/>
                </a:solidFill>
              </a:rPr>
              <a:t>Правило «Стоп!». </a:t>
            </a:r>
            <a:r>
              <a:rPr lang="ru-RU" b="1" dirty="0" smtClean="0">
                <a:solidFill>
                  <a:srgbClr val="003374"/>
                </a:solidFill>
              </a:rPr>
              <a:t>            </a:t>
            </a:r>
            <a:r>
              <a:rPr lang="ru-RU" sz="1700" b="1" i="1" dirty="0" smtClean="0">
                <a:hlinkClick r:id="rId2"/>
              </a:rPr>
              <a:t>Виктор </a:t>
            </a:r>
            <a:r>
              <a:rPr lang="ru-RU" sz="1700" b="1" i="1" dirty="0" err="1" smtClean="0">
                <a:hlinkClick r:id="rId2"/>
              </a:rPr>
              <a:t>Франкл</a:t>
            </a:r>
            <a:r>
              <a:rPr lang="ru-RU" sz="1700" b="1" i="1" dirty="0" smtClean="0">
                <a:hlinkClick r:id="rId2"/>
              </a:rPr>
              <a:t>. Человек</a:t>
            </a:r>
            <a:r>
              <a:rPr lang="ru-RU" sz="1700" i="1" dirty="0">
                <a:hlinkClick r:id="rId2"/>
              </a:rPr>
              <a:t> в </a:t>
            </a:r>
            <a:r>
              <a:rPr lang="ru-RU" sz="1700" b="1" i="1" dirty="0">
                <a:hlinkClick r:id="rId2"/>
              </a:rPr>
              <a:t>поиск</a:t>
            </a:r>
            <a:r>
              <a:rPr lang="ru-RU" sz="1700" i="1" dirty="0">
                <a:hlinkClick r:id="rId2"/>
              </a:rPr>
              <a:t>ах </a:t>
            </a:r>
            <a:r>
              <a:rPr lang="ru-RU" sz="1700" b="1" i="1" dirty="0">
                <a:hlinkClick r:id="rId2"/>
              </a:rPr>
              <a:t>смысл</a:t>
            </a:r>
            <a:r>
              <a:rPr lang="ru-RU" sz="1700" i="1" dirty="0">
                <a:hlinkClick r:id="rId2"/>
              </a:rPr>
              <a:t>а</a:t>
            </a:r>
            <a:endParaRPr lang="ru-RU" sz="1700" b="1" i="1" dirty="0">
              <a:solidFill>
                <a:srgbClr val="003374"/>
              </a:solidFill>
            </a:endParaRPr>
          </a:p>
          <a:p>
            <a:r>
              <a:rPr lang="ru-RU" b="1" dirty="0">
                <a:solidFill>
                  <a:srgbClr val="003374"/>
                </a:solidFill>
              </a:rPr>
              <a:t>Ограничить медиа. </a:t>
            </a:r>
            <a:endParaRPr lang="ru-RU" b="1" dirty="0" smtClean="0">
              <a:solidFill>
                <a:srgbClr val="003374"/>
              </a:solidFill>
            </a:endParaRPr>
          </a:p>
          <a:p>
            <a:r>
              <a:rPr lang="ru-RU" b="1" dirty="0">
                <a:solidFill>
                  <a:srgbClr val="003374"/>
                </a:solidFill>
              </a:rPr>
              <a:t>Режим. </a:t>
            </a:r>
            <a:r>
              <a:rPr lang="ru-RU" sz="1600" u="sng" dirty="0">
                <a:solidFill>
                  <a:srgbClr val="0070C0"/>
                </a:solidFill>
                <a:cs typeface="Shonar Bangla" pitchFamily="34" charset="0"/>
                <a:hlinkClick r:id="rId3"/>
              </a:rPr>
              <a:t>Анита </a:t>
            </a:r>
            <a:r>
              <a:rPr lang="ru-RU" sz="1600" u="sng" dirty="0" err="1">
                <a:solidFill>
                  <a:srgbClr val="0070C0"/>
                </a:solidFill>
                <a:cs typeface="Shonar Bangla" pitchFamily="34" charset="0"/>
                <a:hlinkClick r:id="rId3"/>
              </a:rPr>
              <a:t>Бишоф</a:t>
            </a:r>
            <a:r>
              <a:rPr lang="ru-RU" sz="1600" u="sng" dirty="0">
                <a:solidFill>
                  <a:srgbClr val="0070C0"/>
                </a:solidFill>
                <a:cs typeface="Shonar Bangla" pitchFamily="34" charset="0"/>
                <a:hlinkClick r:id="rId3"/>
              </a:rPr>
              <a:t>. </a:t>
            </a:r>
            <a:r>
              <a:rPr lang="ru-RU" sz="1600" dirty="0" err="1">
                <a:solidFill>
                  <a:srgbClr val="0070C0"/>
                </a:solidFill>
                <a:cs typeface="Shonar Bangla" pitchFamily="34" charset="0"/>
                <a:hlinkClick r:id="rId3"/>
              </a:rPr>
              <a:t>Самоменеджмент</a:t>
            </a:r>
            <a:r>
              <a:rPr lang="ru-RU" sz="1600" dirty="0">
                <a:solidFill>
                  <a:srgbClr val="0070C0"/>
                </a:solidFill>
                <a:cs typeface="Shonar Bangla" pitchFamily="34" charset="0"/>
              </a:rPr>
              <a:t> </a:t>
            </a:r>
            <a:endParaRPr lang="ru-RU" b="1" dirty="0" smtClean="0">
              <a:solidFill>
                <a:srgbClr val="003374"/>
              </a:solidFill>
            </a:endParaRPr>
          </a:p>
          <a:p>
            <a:r>
              <a:rPr lang="ru-RU" b="1" dirty="0">
                <a:solidFill>
                  <a:srgbClr val="003374"/>
                </a:solidFill>
              </a:rPr>
              <a:t>Научитесь расслабляться</a:t>
            </a:r>
            <a:r>
              <a:rPr lang="ru-RU" b="1" dirty="0" smtClean="0">
                <a:solidFill>
                  <a:srgbClr val="003374"/>
                </a:solidFill>
              </a:rPr>
              <a:t>.</a:t>
            </a:r>
            <a:r>
              <a:rPr lang="ru-RU" b="1" i="1" u="sng" dirty="0">
                <a:solidFill>
                  <a:srgbClr val="003374"/>
                </a:solidFill>
                <a:hlinkClick r:id="rId4" action="ppaction://hlinksldjump"/>
              </a:rPr>
              <a:t> </a:t>
            </a:r>
            <a:r>
              <a:rPr lang="ru-RU" sz="1800" b="1" i="1" u="sng" dirty="0">
                <a:solidFill>
                  <a:srgbClr val="003374"/>
                </a:solidFill>
                <a:hlinkClick r:id="rId5"/>
              </a:rPr>
              <a:t>МУЗЫКОТЕРАПИЯ,</a:t>
            </a:r>
            <a:r>
              <a:rPr lang="ru-RU" sz="1800" b="1" i="1" u="sng" dirty="0">
                <a:solidFill>
                  <a:srgbClr val="003374"/>
                </a:solidFill>
                <a:hlinkClick r:id="rId4" action="ppaction://hlinksldjump"/>
              </a:rPr>
              <a:t> </a:t>
            </a:r>
            <a:r>
              <a:rPr lang="ru-RU" sz="1800" b="1" i="1" u="sng" dirty="0" smtClean="0">
                <a:solidFill>
                  <a:srgbClr val="003374"/>
                </a:solidFill>
                <a:hlinkClick r:id="rId6"/>
              </a:rPr>
              <a:t>АРОМАТЕРАПИЯ</a:t>
            </a:r>
            <a:endParaRPr lang="ru-RU" sz="1800" b="1" dirty="0">
              <a:solidFill>
                <a:srgbClr val="003374"/>
              </a:solidFill>
            </a:endParaRPr>
          </a:p>
          <a:p>
            <a:r>
              <a:rPr lang="ru-RU" b="1" dirty="0">
                <a:solidFill>
                  <a:srgbClr val="003374"/>
                </a:solidFill>
              </a:rPr>
              <a:t>Избегайте эмоциональных срывов. </a:t>
            </a:r>
            <a:endParaRPr lang="ru-RU" b="1" dirty="0" smtClean="0">
              <a:solidFill>
                <a:srgbClr val="003374"/>
              </a:solidFill>
            </a:endParaRPr>
          </a:p>
          <a:p>
            <a:r>
              <a:rPr lang="ru-RU" b="1" dirty="0" smtClean="0">
                <a:solidFill>
                  <a:srgbClr val="003374"/>
                </a:solidFill>
              </a:rPr>
              <a:t>Не </a:t>
            </a:r>
            <a:r>
              <a:rPr lang="ru-RU" b="1" dirty="0">
                <a:solidFill>
                  <a:srgbClr val="003374"/>
                </a:solidFill>
              </a:rPr>
              <a:t>игнорируйте физические нагрузки. </a:t>
            </a:r>
            <a:r>
              <a:rPr lang="ru-RU" b="1" dirty="0" smtClean="0">
                <a:solidFill>
                  <a:srgbClr val="003374"/>
                </a:solidFill>
              </a:rPr>
              <a:t>                              </a:t>
            </a:r>
            <a:r>
              <a:rPr lang="ru-RU" sz="1600" b="1" i="1" u="sng" dirty="0" smtClean="0">
                <a:solidFill>
                  <a:srgbClr val="003374"/>
                </a:solidFill>
                <a:hlinkClick r:id="rId7"/>
              </a:rPr>
              <a:t>ЙОГА АНТИ-СТРЕСС</a:t>
            </a:r>
            <a:r>
              <a:rPr lang="ru-RU" sz="1600" dirty="0" smtClean="0">
                <a:solidFill>
                  <a:srgbClr val="040404"/>
                </a:solidFill>
                <a:latin typeface="Roboto"/>
              </a:rPr>
              <a:t>, </a:t>
            </a:r>
            <a:r>
              <a:rPr lang="ru-RU" sz="1600" i="1" dirty="0" smtClean="0">
                <a:solidFill>
                  <a:srgbClr val="040404"/>
                </a:solidFill>
                <a:hlinkClick r:id="rId8"/>
              </a:rPr>
              <a:t>интернет-портал «Тренируйся дома»</a:t>
            </a:r>
            <a:endParaRPr lang="ru-RU" sz="1600" b="1" i="1" u="sng" dirty="0" smtClean="0">
              <a:solidFill>
                <a:srgbClr val="003374"/>
              </a:solidFill>
            </a:endParaRPr>
          </a:p>
          <a:p>
            <a:r>
              <a:rPr lang="ru-RU" b="1" dirty="0">
                <a:solidFill>
                  <a:srgbClr val="003374"/>
                </a:solidFill>
              </a:rPr>
              <a:t>Не бойтесь обратиться к специалистам. </a:t>
            </a:r>
            <a:endParaRPr lang="ru-RU" b="1" dirty="0" smtClean="0">
              <a:solidFill>
                <a:srgbClr val="003374"/>
              </a:solidFill>
            </a:endParaRPr>
          </a:p>
        </p:txBody>
      </p:sp>
      <p:pic>
        <p:nvPicPr>
          <p:cNvPr id="10" name="Рисунок 9" descr="http://ozon-st.cdn.ngenix.net/multimedia/1013613500.jpg">
            <a:hlinkClick r:id="rId9"/>
          </p:cNvPr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99000" y="625252"/>
            <a:ext cx="1706768" cy="2415862"/>
          </a:xfrm>
          <a:prstGeom prst="rect">
            <a:avLst/>
          </a:prstGeom>
          <a:ln w="38100">
            <a:solidFill>
              <a:srgbClr val="00337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s1.livelib.ru/boocover/1000292719/o/893a/Galina_Sheremeteva__Magicheskaya_sila_tsveta._Sem_tsvetov_zdorovya._Praktichesko.jpe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15" y="2902445"/>
            <a:ext cx="1905000" cy="2815967"/>
          </a:xfrm>
          <a:prstGeom prst="rect">
            <a:avLst/>
          </a:prstGeom>
          <a:noFill/>
          <a:ln w="28575">
            <a:solidFill>
              <a:srgbClr val="00337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Купить Гладков С. «Аутотренинг Антистрессовые методики»">
            <a:hlinkClick r:id="rId14"/>
          </p:cNvPr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32" y="3800902"/>
            <a:ext cx="1928838" cy="269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Светлана Баранова - Научись отдыхать! Техники релаксации, которые всегда работают обложка книги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74" y="3440009"/>
            <a:ext cx="1871606" cy="275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Анна Быкова - Самостоятельный ребенок, или Как стать &quot;ленивой мамой&quot; обложка книги">
            <a:hlinkClick r:id="rId20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6505"/>
          <a:stretch/>
        </p:blipFill>
        <p:spPr bwMode="auto">
          <a:xfrm>
            <a:off x="6905768" y="215820"/>
            <a:ext cx="1856096" cy="2716112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3374"/>
                </a:solidFill>
              </a:rPr>
              <a:t>Семья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07" y="1115657"/>
            <a:ext cx="3603008" cy="3182730"/>
          </a:xfrm>
          <a:ln w="38100">
            <a:solidFill>
              <a:srgbClr val="37CB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003374"/>
                </a:solidFill>
              </a:rPr>
              <a:t>Обстановка в доме. </a:t>
            </a:r>
            <a:endParaRPr lang="ru-RU" b="1" dirty="0" smtClean="0">
              <a:solidFill>
                <a:srgbClr val="003374"/>
              </a:solidFill>
            </a:endParaRPr>
          </a:p>
          <a:p>
            <a:r>
              <a:rPr lang="ru-RU" b="1" dirty="0" smtClean="0">
                <a:solidFill>
                  <a:srgbClr val="003374"/>
                </a:solidFill>
              </a:rPr>
              <a:t>Здоровье</a:t>
            </a:r>
            <a:r>
              <a:rPr lang="ru-RU" b="1" dirty="0">
                <a:solidFill>
                  <a:srgbClr val="003374"/>
                </a:solidFill>
              </a:rPr>
              <a:t>. </a:t>
            </a:r>
            <a:endParaRPr lang="ru-RU" b="1" dirty="0" smtClean="0">
              <a:solidFill>
                <a:srgbClr val="003374"/>
              </a:solidFill>
            </a:endParaRPr>
          </a:p>
          <a:p>
            <a:r>
              <a:rPr lang="ru-RU" b="1" dirty="0" smtClean="0">
                <a:solidFill>
                  <a:srgbClr val="003374"/>
                </a:solidFill>
              </a:rPr>
              <a:t>Питание</a:t>
            </a:r>
            <a:r>
              <a:rPr lang="ru-RU" b="1" dirty="0">
                <a:solidFill>
                  <a:srgbClr val="003374"/>
                </a:solidFill>
              </a:rPr>
              <a:t>. </a:t>
            </a:r>
            <a:endParaRPr lang="ru-RU" b="1" dirty="0" smtClean="0">
              <a:solidFill>
                <a:srgbClr val="003374"/>
              </a:solidFill>
            </a:endParaRPr>
          </a:p>
          <a:p>
            <a:r>
              <a:rPr lang="ru-RU" b="1" dirty="0" smtClean="0">
                <a:solidFill>
                  <a:srgbClr val="003374"/>
                </a:solidFill>
              </a:rPr>
              <a:t>Режим</a:t>
            </a:r>
            <a:r>
              <a:rPr lang="ru-RU" b="1" dirty="0">
                <a:solidFill>
                  <a:srgbClr val="003374"/>
                </a:solidFill>
              </a:rPr>
              <a:t>. </a:t>
            </a:r>
            <a:endParaRPr lang="ru-RU" b="1" dirty="0" smtClean="0">
              <a:solidFill>
                <a:srgbClr val="003374"/>
              </a:solidFill>
            </a:endParaRPr>
          </a:p>
          <a:p>
            <a:r>
              <a:rPr lang="ru-RU" b="1" dirty="0" smtClean="0">
                <a:solidFill>
                  <a:srgbClr val="003374"/>
                </a:solidFill>
              </a:rPr>
              <a:t>Общение</a:t>
            </a:r>
            <a:r>
              <a:rPr lang="ru-RU" b="1" dirty="0">
                <a:solidFill>
                  <a:srgbClr val="003374"/>
                </a:solidFill>
              </a:rPr>
              <a:t>. </a:t>
            </a:r>
            <a:endParaRPr lang="ru-RU" b="1" dirty="0" smtClean="0">
              <a:solidFill>
                <a:srgbClr val="003374"/>
              </a:solidFill>
            </a:endParaRPr>
          </a:p>
          <a:p>
            <a:r>
              <a:rPr lang="ru-RU" b="1" dirty="0" smtClean="0">
                <a:solidFill>
                  <a:srgbClr val="003374"/>
                </a:solidFill>
              </a:rPr>
              <a:t>Делегировать</a:t>
            </a:r>
            <a:r>
              <a:rPr lang="ru-RU" b="1" dirty="0">
                <a:solidFill>
                  <a:srgbClr val="003374"/>
                </a:solidFill>
              </a:rPr>
              <a:t>. </a:t>
            </a:r>
          </a:p>
        </p:txBody>
      </p:sp>
      <p:pic>
        <p:nvPicPr>
          <p:cNvPr id="2050" name="Picture 2" descr="Адизес, Маданес, Маданес - Союз непохожих. Как создать счастливую семью не вопреки, а благодаря вашим различиям обложка книг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37" y="1185625"/>
            <a:ext cx="2320489" cy="305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63" y="133085"/>
            <a:ext cx="8024031" cy="576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3374"/>
                </a:solidFill>
              </a:rPr>
              <a:t>Детско-родительские отношения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26" y="861092"/>
            <a:ext cx="4060315" cy="5594299"/>
          </a:xfrm>
          <a:ln w="38100">
            <a:solidFill>
              <a:srgbClr val="37CB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rgbClr val="003374"/>
                </a:solidFill>
              </a:rPr>
              <a:t>Привить </a:t>
            </a:r>
            <a:r>
              <a:rPr lang="ru-RU" sz="1800" b="1" dirty="0">
                <a:solidFill>
                  <a:srgbClr val="003374"/>
                </a:solidFill>
              </a:rPr>
              <a:t>ребенку навыки </a:t>
            </a:r>
            <a:r>
              <a:rPr lang="ru-RU" sz="1800" b="1" dirty="0" smtClean="0">
                <a:solidFill>
                  <a:srgbClr val="003374"/>
                </a:solidFill>
              </a:rPr>
              <a:t>преодоления, </a:t>
            </a:r>
            <a:r>
              <a:rPr lang="ru-RU" sz="1800" b="1" dirty="0" err="1" smtClean="0">
                <a:solidFill>
                  <a:srgbClr val="003374"/>
                </a:solidFill>
              </a:rPr>
              <a:t>совладания</a:t>
            </a:r>
            <a:r>
              <a:rPr lang="ru-RU" sz="1800" b="1" dirty="0" smtClean="0">
                <a:solidFill>
                  <a:srgbClr val="003374"/>
                </a:solidFill>
              </a:rPr>
              <a:t> со </a:t>
            </a:r>
            <a:r>
              <a:rPr lang="ru-RU" sz="1800" b="1" dirty="0">
                <a:solidFill>
                  <a:srgbClr val="003374"/>
                </a:solidFill>
              </a:rPr>
              <a:t>сложными </a:t>
            </a:r>
            <a:r>
              <a:rPr lang="ru-RU" sz="1800" b="1" dirty="0" smtClean="0">
                <a:solidFill>
                  <a:srgbClr val="003374"/>
                </a:solidFill>
              </a:rPr>
              <a:t>ситуациями: </a:t>
            </a:r>
          </a:p>
          <a:p>
            <a:pPr lvl="1"/>
            <a:r>
              <a:rPr lang="ru-RU" sz="1800" b="1" i="1" dirty="0" smtClean="0">
                <a:solidFill>
                  <a:srgbClr val="003374"/>
                </a:solidFill>
              </a:rPr>
              <a:t>Агрессия </a:t>
            </a:r>
            <a:r>
              <a:rPr lang="ru-RU" sz="1800" b="1" i="1" dirty="0">
                <a:solidFill>
                  <a:srgbClr val="003374"/>
                </a:solidFill>
              </a:rPr>
              <a:t>– через физические нагрузки</a:t>
            </a:r>
            <a:r>
              <a:rPr lang="ru-RU" sz="1800" b="1" i="1" dirty="0" smtClean="0">
                <a:solidFill>
                  <a:srgbClr val="003374"/>
                </a:solidFill>
              </a:rPr>
              <a:t>.</a:t>
            </a:r>
            <a:endParaRPr lang="ru-RU" sz="1800" b="1" i="1" dirty="0">
              <a:solidFill>
                <a:srgbClr val="003374"/>
              </a:solidFill>
            </a:endParaRPr>
          </a:p>
          <a:p>
            <a:pPr lvl="1"/>
            <a:r>
              <a:rPr lang="ru-RU" sz="1800" b="1" i="1" dirty="0" smtClean="0">
                <a:solidFill>
                  <a:srgbClr val="003374"/>
                </a:solidFill>
              </a:rPr>
              <a:t>Душевные </a:t>
            </a:r>
            <a:r>
              <a:rPr lang="ru-RU" sz="1800" b="1" i="1" dirty="0">
                <a:solidFill>
                  <a:srgbClr val="003374"/>
                </a:solidFill>
              </a:rPr>
              <a:t>переживания – через доверительный разговор с </a:t>
            </a:r>
            <a:r>
              <a:rPr lang="ru-RU" sz="1800" b="1" i="1" dirty="0" smtClean="0">
                <a:solidFill>
                  <a:srgbClr val="003374"/>
                </a:solidFill>
              </a:rPr>
              <a:t>близкими.</a:t>
            </a:r>
          </a:p>
          <a:p>
            <a:r>
              <a:rPr lang="ru-RU" sz="1800" b="1" dirty="0" smtClean="0">
                <a:solidFill>
                  <a:srgbClr val="003374"/>
                </a:solidFill>
              </a:rPr>
              <a:t>Поддерживать режим </a:t>
            </a:r>
            <a:r>
              <a:rPr lang="ru-RU" sz="1800" b="1" dirty="0">
                <a:solidFill>
                  <a:srgbClr val="003374"/>
                </a:solidFill>
              </a:rPr>
              <a:t>дня </a:t>
            </a:r>
            <a:r>
              <a:rPr lang="ru-RU" sz="1800" b="1" dirty="0" smtClean="0">
                <a:solidFill>
                  <a:srgbClr val="003374"/>
                </a:solidFill>
              </a:rPr>
              <a:t>ребенка. </a:t>
            </a:r>
            <a:r>
              <a:rPr lang="ru-RU" sz="1600" i="1" dirty="0" smtClean="0">
                <a:solidFill>
                  <a:srgbClr val="003374"/>
                </a:solidFill>
                <a:hlinkClick r:id="rId2"/>
              </a:rPr>
              <a:t>Тотальное ДА</a:t>
            </a:r>
            <a:endParaRPr lang="ru-RU" sz="1600" i="1" dirty="0" smtClean="0">
              <a:solidFill>
                <a:srgbClr val="003374"/>
              </a:solidFill>
            </a:endParaRPr>
          </a:p>
          <a:p>
            <a:r>
              <a:rPr lang="ru-RU" sz="1800" b="1" dirty="0" smtClean="0">
                <a:solidFill>
                  <a:srgbClr val="003374"/>
                </a:solidFill>
                <a:hlinkClick r:id="rId3"/>
              </a:rPr>
              <a:t>Поддерживать учебный процесс на </a:t>
            </a:r>
            <a:r>
              <a:rPr lang="ru-RU" sz="1800" b="1" dirty="0" err="1" smtClean="0">
                <a:solidFill>
                  <a:srgbClr val="003374"/>
                </a:solidFill>
                <a:hlinkClick r:id="rId3"/>
              </a:rPr>
              <a:t>удаленке</a:t>
            </a:r>
            <a:r>
              <a:rPr lang="ru-RU" sz="1800" b="1" dirty="0" smtClean="0">
                <a:solidFill>
                  <a:srgbClr val="003374"/>
                </a:solidFill>
              </a:rPr>
              <a:t>.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  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                                             </a:t>
            </a:r>
            <a:r>
              <a:rPr lang="ru-RU" sz="1600" b="1" u="sng" dirty="0" smtClean="0">
                <a:solidFill>
                  <a:srgbClr val="330099"/>
                </a:solidFill>
                <a:cs typeface="Shonar Bangla" pitchFamily="34" charset="0"/>
              </a:rPr>
              <a:t> </a:t>
            </a:r>
            <a:r>
              <a:rPr lang="ru-RU" sz="1600" dirty="0" smtClean="0">
                <a:solidFill>
                  <a:srgbClr val="1A1A1A"/>
                </a:solidFill>
                <a:hlinkClick r:id="rId4"/>
              </a:rPr>
              <a:t>Марианна Лукашенко. </a:t>
            </a:r>
            <a:r>
              <a:rPr lang="ru-RU" sz="1600" dirty="0">
                <a:solidFill>
                  <a:srgbClr val="1A1A1A"/>
                </a:solidFill>
                <a:hlinkClick r:id="rId4"/>
              </a:rPr>
              <a:t>Тайм-менеджмент для детей. Книга продвинутых родителей</a:t>
            </a:r>
            <a:br>
              <a:rPr lang="ru-RU" sz="1600" dirty="0">
                <a:solidFill>
                  <a:srgbClr val="1A1A1A"/>
                </a:solidFill>
                <a:hlinkClick r:id="rId4"/>
              </a:rPr>
            </a:br>
            <a:endParaRPr lang="en-US" sz="1600" dirty="0" smtClean="0">
              <a:solidFill>
                <a:srgbClr val="0070C0"/>
              </a:solidFill>
              <a:cs typeface="Shonar Bangla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003374"/>
                </a:solidFill>
              </a:rPr>
              <a:t>Читать.                                                    </a:t>
            </a:r>
            <a:r>
              <a:rPr lang="ru-RU" sz="1600" i="1" dirty="0" smtClean="0">
                <a:ea typeface="Calibri"/>
                <a:cs typeface="Times New Roman"/>
                <a:hlinkClick r:id="rId5"/>
              </a:rPr>
              <a:t>Книги </a:t>
            </a:r>
            <a:r>
              <a:rPr lang="ru-RU" sz="1600" i="1" dirty="0">
                <a:ea typeface="Calibri"/>
                <a:cs typeface="Times New Roman"/>
                <a:hlinkClick r:id="rId5"/>
              </a:rPr>
              <a:t>для дошкольников, первоклашек и детей постарше</a:t>
            </a:r>
            <a:endParaRPr lang="ru-RU" sz="1600" dirty="0">
              <a:ea typeface="Calibri"/>
              <a:cs typeface="Times New Roman"/>
            </a:endParaRPr>
          </a:p>
          <a:p>
            <a:r>
              <a:rPr lang="ru-RU" sz="1800" b="1" dirty="0" smtClean="0">
                <a:solidFill>
                  <a:srgbClr val="003374"/>
                </a:solidFill>
              </a:rPr>
              <a:t>Играть вместе. </a:t>
            </a:r>
          </a:p>
          <a:p>
            <a:r>
              <a:rPr lang="ru-RU" sz="1800" b="1" dirty="0">
                <a:solidFill>
                  <a:srgbClr val="003374"/>
                </a:solidFill>
              </a:rPr>
              <a:t>Поддерживать и стимулировать творчество </a:t>
            </a:r>
            <a:r>
              <a:rPr lang="ru-RU" sz="1800" b="1" dirty="0" smtClean="0">
                <a:solidFill>
                  <a:srgbClr val="003374"/>
                </a:solidFill>
              </a:rPr>
              <a:t>ребенка. </a:t>
            </a:r>
          </a:p>
          <a:p>
            <a:r>
              <a:rPr lang="ru-RU" sz="1800" b="1" dirty="0">
                <a:solidFill>
                  <a:srgbClr val="003374"/>
                </a:solidFill>
              </a:rPr>
              <a:t>Поощрять ребенка к заботе о </a:t>
            </a:r>
            <a:r>
              <a:rPr lang="ru-RU" sz="1800" b="1" dirty="0" smtClean="0">
                <a:solidFill>
                  <a:srgbClr val="003374"/>
                </a:solidFill>
              </a:rPr>
              <a:t>ближних.</a:t>
            </a:r>
          </a:p>
        </p:txBody>
      </p:sp>
      <p:pic>
        <p:nvPicPr>
          <p:cNvPr id="103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58" y="3531360"/>
            <a:ext cx="1720119" cy="2501990"/>
          </a:xfrm>
          <a:prstGeom prst="rect">
            <a:avLst/>
          </a:prstGeom>
          <a:ln>
            <a:solidFill>
              <a:srgbClr val="EE2D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Мария Осорина - Секретный мир детей в пространстве мира взрослых обложка книги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06" y="808635"/>
            <a:ext cx="1765894" cy="2504361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501557"/>
            <a:ext cx="1963654" cy="281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Попова, Тукаева - Опыт Садко, или Как развить творческие способности ребенка обложка книги">
            <a:hlinkClick r:id="rId14"/>
          </p:cNvPr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61" y="3771381"/>
            <a:ext cx="1765894" cy="265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58" y="692613"/>
            <a:ext cx="1987048" cy="283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1" r="3230"/>
          <a:stretch/>
        </p:blipFill>
        <p:spPr bwMode="auto">
          <a:xfrm>
            <a:off x="7225479" y="3509703"/>
            <a:ext cx="1867645" cy="2591644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1129" y="6258486"/>
            <a:ext cx="7178722" cy="480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rgbClr val="003374"/>
                </a:solidFill>
                <a:hlinkClick r:id="rId21" action="ppaction://hlinkfile"/>
              </a:rPr>
              <a:t>Рекомендательный </a:t>
            </a:r>
            <a:r>
              <a:rPr lang="ru-RU" sz="2800" b="1" dirty="0">
                <a:solidFill>
                  <a:srgbClr val="003374"/>
                </a:solidFill>
                <a:hlinkClick r:id="rId21" action="ppaction://hlinkfile"/>
              </a:rPr>
              <a:t>с</a:t>
            </a:r>
            <a:r>
              <a:rPr lang="ru-RU" sz="2800" b="1" dirty="0" smtClean="0">
                <a:solidFill>
                  <a:srgbClr val="003374"/>
                </a:solidFill>
                <a:hlinkClick r:id="rId21" action="ppaction://hlinkfile"/>
              </a:rPr>
              <a:t>писок литературы</a:t>
            </a:r>
            <a:endParaRPr lang="ru-RU" sz="2800" b="1" dirty="0">
              <a:solidFill>
                <a:srgbClr val="003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Источники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" y="989463"/>
            <a:ext cx="8352430" cy="58685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>
              <a:ea typeface="Calibri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a typeface="Calibri"/>
                <a:cs typeface="Times New Roman"/>
              </a:rPr>
              <a:t>Ароматерапия </a:t>
            </a:r>
            <a:r>
              <a:rPr lang="ru-RU" sz="2900" dirty="0">
                <a:solidFill>
                  <a:prstClr val="black"/>
                </a:solidFill>
              </a:rPr>
              <a:t>[эл. ресурс] : Режим доступа :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http://www.vashpsixolog.ru/self-regulation/89-ways-sel/325-aromatherapy</a:t>
            </a:r>
            <a:endParaRPr lang="ru-RU" dirty="0">
              <a:ea typeface="Calibri"/>
              <a:cs typeface="Times New Roman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Игра в планирование дел с ребенком 7 лет [эл. ресурс] : Режим доступа :  </a:t>
            </a:r>
            <a:r>
              <a:rPr lang="ru-RU" u="sng" dirty="0" smtClean="0">
                <a:hlinkClick r:id="rId3"/>
              </a:rPr>
              <a:t>https://www.psychologos.ru/articles/view/igra-v-planirovanie-del-s-rebenkom-7-let%20?%3E</a:t>
            </a:r>
            <a:endParaRPr lang="ru-RU" u="sng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ЙОГА АНТИ-СТРЕСС: 5 ПОЗ ДЛЯ РАССЛАБЛЕНИЯ [эл. ресурс] : Режим доступа : </a:t>
            </a:r>
            <a:r>
              <a:rPr lang="en-US" dirty="0">
                <a:hlinkClick r:id="rId4"/>
              </a:rPr>
              <a:t>https://pyjama-mama.com/joga-ot-stressa-5-poz-dlja-rasslablenija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пережить карантин и не сойти с ума: 8 советов родителям[эл. ресурс] : Режим доступа :  </a:t>
            </a:r>
            <a:r>
              <a:rPr lang="ru-RU" b="1" dirty="0"/>
              <a:t> </a:t>
            </a:r>
            <a:r>
              <a:rPr lang="ru-RU" u="sng" dirty="0">
                <a:hlinkClick r:id="rId5"/>
              </a:rPr>
              <a:t>https://spbdnevnik.ru/news/2020-04-08/kak-perezhit-karantin-i-ne-soyti-s-uma-8-sovetov-roditelyam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Книги, которые должны прочитать наши дети [эл. ресурс] : Режим доступа :  </a:t>
            </a:r>
            <a:r>
              <a:rPr lang="ru-RU" u="sng" dirty="0">
                <a:hlinkClick r:id="rId6"/>
              </a:rPr>
              <a:t>https://www.psychologos.ru/articles/view/84082-knigi-kotorye-dolzny-procitat-nasi-deti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Мама на карантине: как не сойти с ума в самоизоляции? [эл. ресурс] : Режим доступа :  </a:t>
            </a:r>
            <a:r>
              <a:rPr lang="ru-RU" u="sng" dirty="0">
                <a:hlinkClick r:id="rId7"/>
              </a:rPr>
              <a:t>https://</a:t>
            </a:r>
            <a:r>
              <a:rPr lang="ru-RU" u="sng" dirty="0" smtClean="0">
                <a:hlinkClick r:id="rId7"/>
              </a:rPr>
              <a:t>www.psychologos.ru/articles/view/84084-mama-na-karantine-kak-ne-sojti-s-uma-v-samoizolacii</a:t>
            </a:r>
            <a:endParaRPr lang="ru-RU" u="sng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Музыкотерапия как метод </a:t>
            </a:r>
            <a:r>
              <a:rPr lang="ru-RU" dirty="0" smtClean="0">
                <a:solidFill>
                  <a:srgbClr val="000000"/>
                </a:solidFill>
              </a:rPr>
              <a:t>психотерапии </a:t>
            </a:r>
            <a:r>
              <a:rPr lang="ru-RU" sz="2900" dirty="0">
                <a:solidFill>
                  <a:prstClr val="black"/>
                </a:solidFill>
              </a:rPr>
              <a:t>[эл. ресурс] : Режим доступа :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://www.bestreferat.ru/referat-183421.html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Советы детского психолога обучающимся, родителям в период перехода на дистанционный режим обучения [эл. ресурс] : Режим доступа :  </a:t>
            </a:r>
            <a:r>
              <a:rPr lang="ru-RU" u="sng" dirty="0">
                <a:hlinkClick r:id="rId9"/>
              </a:rPr>
              <a:t>https://rospsy.ru/node/394</a:t>
            </a:r>
            <a:r>
              <a:rPr lang="ru-RU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Тревожность, или «</a:t>
            </a:r>
            <a:r>
              <a:rPr lang="ru-RU" dirty="0" err="1"/>
              <a:t>коронавирус</a:t>
            </a:r>
            <a:r>
              <a:rPr lang="ru-RU" dirty="0"/>
              <a:t> головного мозга»: что с ней делать? [эл. ресурс] : Режим доступа :   </a:t>
            </a:r>
            <a:r>
              <a:rPr lang="ru-RU" u="sng" dirty="0">
                <a:hlinkClick r:id="rId10"/>
              </a:rPr>
              <a:t>https://</a:t>
            </a:r>
            <a:r>
              <a:rPr lang="ru-RU" u="sng" dirty="0" smtClean="0">
                <a:hlinkClick r:id="rId10"/>
              </a:rPr>
              <a:t>health.mail.ru/news/trevozhnost_ili_koronavirus_golovnogo_mozga/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809836" y="826412"/>
            <a:ext cx="7524328" cy="214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3374"/>
                </a:solidFill>
              </a:rPr>
              <a:t>Спасибо за внимание</a:t>
            </a:r>
            <a:r>
              <a:rPr lang="en-US" b="1" dirty="0" smtClean="0">
                <a:solidFill>
                  <a:srgbClr val="003374"/>
                </a:solidFill>
              </a:rPr>
              <a:t>!</a:t>
            </a:r>
            <a:r>
              <a:rPr lang="ru-RU" b="1" dirty="0" smtClean="0">
                <a:solidFill>
                  <a:srgbClr val="003374"/>
                </a:solidFill>
              </a:rPr>
              <a:t/>
            </a:r>
            <a:br>
              <a:rPr lang="ru-RU" b="1" dirty="0" smtClean="0">
                <a:solidFill>
                  <a:srgbClr val="003374"/>
                </a:solidFill>
              </a:rPr>
            </a:br>
            <a:r>
              <a:rPr lang="en-US" sz="2900" b="1" dirty="0" smtClean="0">
                <a:solidFill>
                  <a:srgbClr val="003374"/>
                </a:solidFill>
              </a:rPr>
              <a:t/>
            </a:r>
            <a:br>
              <a:rPr lang="en-US" sz="2900" b="1" dirty="0" smtClean="0">
                <a:solidFill>
                  <a:srgbClr val="003374"/>
                </a:solidFill>
              </a:rPr>
            </a:br>
            <a:r>
              <a:rPr lang="ru-RU" b="1" dirty="0" smtClean="0">
                <a:solidFill>
                  <a:srgbClr val="003374"/>
                </a:solidFill>
              </a:rPr>
              <a:t>Вопросы?</a:t>
            </a:r>
            <a:endParaRPr lang="ru-RU" b="1" dirty="0">
              <a:solidFill>
                <a:srgbClr val="00337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4646" y="3189212"/>
            <a:ext cx="5759354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/>
                <a:solidFill>
                  <a:srgbClr val="00337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Лебедева Татьяна Викторовна, методист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/>
                <a:solidFill>
                  <a:srgbClr val="00337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ГБУК «Калининградская областная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/>
                <a:solidFill>
                  <a:srgbClr val="00337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научная библиотека», психолог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3374"/>
                </a:solidFill>
              </a:rPr>
              <a:t>моб. 89062144518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74"/>
                </a:solidFill>
              </a:rPr>
              <a:t>e-mail: </a:t>
            </a:r>
            <a:r>
              <a:rPr lang="en-US" sz="2400" b="1" dirty="0" smtClean="0">
                <a:solidFill>
                  <a:srgbClr val="003374"/>
                </a:solidFill>
              </a:rPr>
              <a:t>t.lebedeva_v@mail.ru</a:t>
            </a:r>
            <a:r>
              <a:rPr lang="ru-RU" sz="2400" b="1" dirty="0" smtClean="0">
                <a:solidFill>
                  <a:srgbClr val="00337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1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183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Тема Office</vt:lpstr>
      <vt:lpstr>Презентация PowerPoint</vt:lpstr>
      <vt:lpstr>Презентация PowerPoint</vt:lpstr>
      <vt:lpstr>Особые обстоятельства: карантин, каникулы, отпуск по уходу за ребенком </vt:lpstr>
      <vt:lpstr>Личное</vt:lpstr>
      <vt:lpstr>Семья</vt:lpstr>
      <vt:lpstr>Детско-родительские отношения</vt:lpstr>
      <vt:lpstr>Источники: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elovitskaya</cp:lastModifiedBy>
  <cp:revision>173</cp:revision>
  <dcterms:created xsi:type="dcterms:W3CDTF">2016-11-18T14:12:19Z</dcterms:created>
  <dcterms:modified xsi:type="dcterms:W3CDTF">2020-05-29T13:04:10Z</dcterms:modified>
</cp:coreProperties>
</file>