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56" r:id="rId2"/>
    <p:sldId id="338" r:id="rId3"/>
    <p:sldId id="340" r:id="rId4"/>
    <p:sldId id="344" r:id="rId5"/>
    <p:sldId id="341" r:id="rId6"/>
    <p:sldId id="342" r:id="rId7"/>
    <p:sldId id="343" r:id="rId8"/>
    <p:sldId id="345" r:id="rId9"/>
    <p:sldId id="346" r:id="rId10"/>
    <p:sldId id="347" r:id="rId11"/>
    <p:sldId id="348" r:id="rId12"/>
    <p:sldId id="349" r:id="rId13"/>
    <p:sldId id="28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38">
          <p15:clr>
            <a:srgbClr val="A4A3A4"/>
          </p15:clr>
        </p15:guide>
        <p15:guide id="2" pos="7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B2F"/>
    <a:srgbClr val="007A00"/>
    <a:srgbClr val="02941A"/>
    <a:srgbClr val="089C44"/>
    <a:srgbClr val="003300"/>
    <a:srgbClr val="61FF61"/>
    <a:srgbClr val="009900"/>
    <a:srgbClr val="B3FFB3"/>
    <a:srgbClr val="C43F3C"/>
    <a:srgbClr val="3C4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88608" autoAdjust="0"/>
  </p:normalViewPr>
  <p:slideViewPr>
    <p:cSldViewPr>
      <p:cViewPr>
        <p:scale>
          <a:sx n="125" d="100"/>
          <a:sy n="125" d="100"/>
        </p:scale>
        <p:origin x="-1326" y="-24"/>
      </p:cViewPr>
      <p:guideLst>
        <p:guide orient="horz" pos="3838"/>
        <p:guide pos="7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21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2462391-6886-4782-AEE2-290A48D7E0A6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BBFD0C-52FA-400E-A741-A65175F96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042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2A784A-D652-4EFE-92A8-AD89F91A367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17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192F-3AC5-47C9-8272-C476AC04530A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76E4-F0F1-47C7-B3C4-54C7D434E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8EDCB-10EE-46BE-84AD-88DE93807ABB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7ADD-960C-48BA-A6E4-5EAC56F88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D26AA-E8C3-4B1C-B4F0-D856DFC5A367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2F64A-297E-444E-9EA5-702F97B7C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92A4-A7A2-46AA-B33C-13C3F00D6188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422C-E922-4E56-93AD-CAFF919D97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8A852-2259-4179-B029-958CF185EE1F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668AD-5834-4A20-8BF1-68FF16D69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4B60-FE2D-4B8A-92EF-77FF9F81324A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2282-955A-49BE-BD4B-390F86BF6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69F1E-27CE-46E5-B11C-E0E18D2873AE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2BDA0-CDF2-4216-8E07-97A441E23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5A6A4-D9A9-4569-8035-9DCE27DED5C6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8FAA-2F19-4652-BAF1-9629DEC40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9D18-6225-4D22-A060-1F8D5B15937E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95170-4BAA-433D-8CB9-D70A62F2D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AF87B-2D00-4B44-8122-C961D1B9CAFB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D0135-6171-4E33-A4BB-E171522D2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10734-C541-477F-AAED-D296F09F91E8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3B31-5FEB-463B-A0FF-4B870A89B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46856" y="846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783BA1-F13C-4D8A-947C-4FD291ED83DC}" type="datetimeFigureOut">
              <a:rPr lang="ru-RU"/>
              <a:pPr>
                <a:defRPr/>
              </a:pPr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86485FC-B7D6-4C1D-8EC2-5BAEA1B60111}" type="slidenum">
              <a:rPr lang="ru-RU"/>
              <a:pPr>
                <a:defRPr/>
              </a:pPr>
              <a:t>‹#›</a:t>
            </a:fld>
            <a:r>
              <a:rPr lang="ru-RU" dirty="0"/>
              <a:t>1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76517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2" name="Picture 3"/>
          <p:cNvPicPr>
            <a:picLocks noChangeAspect="1" noChangeArrowheads="1"/>
          </p:cNvPicPr>
          <p:nvPr userDrawn="1"/>
        </p:nvPicPr>
        <p:blipFill>
          <a:blip r:embed="rId13"/>
          <a:srcRect t="15176" r="6250" b="80946"/>
          <a:stretch>
            <a:fillRect/>
          </a:stretch>
        </p:blipFill>
        <p:spPr bwMode="auto">
          <a:xfrm>
            <a:off x="0" y="327025"/>
            <a:ext cx="91440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9800" dirty="0" smtClean="0">
                <a:solidFill>
                  <a:srgbClr val="007A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100 </a:t>
            </a:r>
            <a:r>
              <a:rPr lang="ru-RU" dirty="0" smtClean="0"/>
              <a:t>лучших </a:t>
            </a:r>
            <a:r>
              <a:rPr lang="ru-RU" dirty="0"/>
              <a:t>издательств,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которые </a:t>
            </a:r>
            <a:r>
              <a:rPr lang="ru-RU" dirty="0"/>
              <a:t>смогут украсить полки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модельных </a:t>
            </a:r>
            <a:r>
              <a:rPr lang="ru-RU" dirty="0"/>
              <a:t>библиотек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 bwMode="auto">
          <a:xfrm>
            <a:off x="0" y="5517232"/>
            <a:ext cx="903649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i="1" dirty="0" err="1" smtClean="0"/>
              <a:t>Саразетдинов</a:t>
            </a:r>
            <a:r>
              <a:rPr lang="ru-RU" sz="2400" b="1" i="1" dirty="0" smtClean="0"/>
              <a:t> Рифат </a:t>
            </a:r>
            <a:r>
              <a:rPr lang="ru-RU" sz="2400" b="1" i="1" dirty="0" err="1" smtClean="0"/>
              <a:t>Гаясович</a:t>
            </a:r>
            <a:r>
              <a:rPr lang="ru-RU" sz="2400" b="1" i="1" dirty="0" smtClean="0"/>
              <a:t> </a:t>
            </a:r>
          </a:p>
          <a:p>
            <a:pPr algn="r"/>
            <a:r>
              <a:rPr lang="ru-RU" sz="2400" b="1" i="1" dirty="0" smtClean="0"/>
              <a:t>генеральный директор</a:t>
            </a:r>
            <a:r>
              <a:rPr lang="en-US" sz="2400" b="1" i="1" dirty="0" smtClean="0"/>
              <a:t> </a:t>
            </a:r>
          </a:p>
          <a:p>
            <a:pPr algn="r"/>
            <a:r>
              <a:rPr lang="ru-RU" sz="2400" b="1" i="1" dirty="0" smtClean="0"/>
              <a:t>ГК «Гранд-</a:t>
            </a:r>
            <a:r>
              <a:rPr lang="ru-RU" sz="2400" b="1" i="1" dirty="0" err="1" smtClean="0"/>
              <a:t>Фаир</a:t>
            </a:r>
            <a:r>
              <a:rPr lang="ru-RU" sz="2400" b="1" i="1" dirty="0" smtClean="0"/>
              <a:t>», Москва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63888" y="908720"/>
            <a:ext cx="5454352" cy="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</a:rPr>
              <a:t>Анализ долей издательств в закупке для модельной </a:t>
            </a:r>
            <a:r>
              <a:rPr lang="ru-RU" b="1" dirty="0" smtClean="0">
                <a:latin typeface="Arial" panose="020B0604020202020204" pitchFamily="34" charset="0"/>
              </a:rPr>
              <a:t>библиотеки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8074"/>
              </p:ext>
            </p:extLst>
          </p:nvPr>
        </p:nvGraphicFramePr>
        <p:xfrm>
          <a:off x="1115616" y="1250294"/>
          <a:ext cx="3168352" cy="5057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755"/>
                <a:gridCol w="1975249"/>
                <a:gridCol w="689348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Стрекоза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Проспект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38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Облака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ЛЕНАНД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40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Белый город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0,26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41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Фантом Пресс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0,24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42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У Никитских ворот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0,24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43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Клуб Семейного Досуга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0,24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Молодая гвардия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0,24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45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Аркадия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Речь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Азбука-Бизнес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48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Мещерякова ИД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0,21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Лаборатория знаний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50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Бомбора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51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Зебра Е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БХВ-Петербург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Bubble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Комикс Паблишер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070694"/>
              </p:ext>
            </p:extLst>
          </p:nvPr>
        </p:nvGraphicFramePr>
        <p:xfrm>
          <a:off x="4427984" y="1546860"/>
          <a:ext cx="3035300" cy="531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600"/>
                <a:gridCol w="1892300"/>
                <a:gridCol w="6604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Devar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58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Абрис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ФлюидФриФлай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60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Антология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61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Родина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РИОР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Академический проект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Рама Паблишинг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5 за знания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Текст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Аякс-Пресс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0,12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68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Геодом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Азбука-классика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70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Альпина Бизнес Букс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71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Эксмо-Пресс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Ломоносовъ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ФИЗМАТЛИТ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РУСАЙНС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75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Алгоритм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Алетейя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0,09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51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84583"/>
              </p:ext>
            </p:extLst>
          </p:nvPr>
        </p:nvGraphicFramePr>
        <p:xfrm>
          <a:off x="39270" y="873482"/>
          <a:ext cx="3119224" cy="5775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944"/>
                <a:gridCol w="1898924"/>
                <a:gridCol w="724356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77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Форум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0,09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78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Астрель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0,09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79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Розовый жираф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0,09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Качели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0,09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Издательство МГУ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0,09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Амфора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Синдбад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Литера Гранд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Политическая энциклопедия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86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Livebook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87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Карьера Пресс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Этерна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89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Издательство журнала "Москва"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Русский путь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Издательский домик Дорофеевой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Издательство Российского Союза писателей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Канон+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Пешком в историю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Евразия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96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Юрлитинформ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Воскресный день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Искателькнига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99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Оникс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Захаров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19802"/>
              </p:ext>
            </p:extLst>
          </p:nvPr>
        </p:nvGraphicFramePr>
        <p:xfrm>
          <a:off x="3304456" y="873522"/>
          <a:ext cx="2952328" cy="5984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408"/>
                <a:gridCol w="1840572"/>
                <a:gridCol w="642348"/>
              </a:tblGrid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Олма</a:t>
                      </a:r>
                      <a:r>
                        <a:rPr lang="ru-RU" sz="1300" u="none" strike="noStrike" dirty="0">
                          <a:effectLst/>
                        </a:rPr>
                        <a:t> Медиа Групп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СЗКЭО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Новое издательство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Самокат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105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Русич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106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Слово/</a:t>
                      </a:r>
                      <a:r>
                        <a:rPr lang="en-US" sz="1300" u="none" strike="noStrike" dirty="0" err="1">
                          <a:effectLst/>
                        </a:rPr>
                        <a:t>Slovo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Бумкнига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Либроком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109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ДМК Пресс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КомКнига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Центр книги </a:t>
                      </a:r>
                      <a:r>
                        <a:rPr lang="ru-RU" sz="1300" u="none" strike="noStrike" dirty="0" err="1">
                          <a:effectLst/>
                        </a:rPr>
                        <a:t>Рудомино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Нигма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0,06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Владис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Яуза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Бослен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116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ВАКО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Мозаика-Синтез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Popcorn Books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119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Робинс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Паулсен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Тип-Топ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Детиздат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Альбус Корвус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54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Русский шахматный дом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Виват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38667"/>
              </p:ext>
            </p:extLst>
          </p:nvPr>
        </p:nvGraphicFramePr>
        <p:xfrm>
          <a:off x="6389156" y="815369"/>
          <a:ext cx="2592288" cy="6042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163"/>
                <a:gridCol w="1616113"/>
                <a:gridCol w="564012"/>
              </a:tblGrid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126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ИТРК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</a:rPr>
                        <a:t>0,03</a:t>
                      </a:r>
                      <a:endParaRPr lang="ru-RU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ДРОФА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</a:rPr>
                        <a:t>0,03</a:t>
                      </a:r>
                      <a:endParaRPr lang="ru-RU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Грифон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129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Теревинф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Генезис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Т8 Издательские технологии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Издательство Ивана Лимбаха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RUSSIAN CHESS HOUSE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Аттикус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ГрандМастер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136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Яуза-каталог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</a:rPr>
                        <a:t>0,03</a:t>
                      </a:r>
                      <a:endParaRPr lang="ru-RU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Норматика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Владос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</a:rPr>
                        <a:t>0,03</a:t>
                      </a:r>
                      <a:endParaRPr lang="ru-RU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139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Б.С.Г.-ПРЕСС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РуДа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141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Сибирская Благозвонница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142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Лабиринт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143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Лимбус Пресс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144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Дашков и К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Капитал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146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ПРОЗАиК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147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Комильфо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148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Попурри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149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Эгмонт Россия Лтд.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9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150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Антоним</a:t>
                      </a:r>
                      <a:endParaRPr lang="ru-RU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</a:rPr>
                        <a:t>0,03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8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7944" y="2564904"/>
            <a:ext cx="3367973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77  издательств  </a:t>
            </a:r>
            <a:r>
              <a:rPr lang="en-US" sz="2000" dirty="0" smtClean="0"/>
              <a:t>  </a:t>
            </a:r>
            <a:r>
              <a:rPr lang="ru-RU" sz="2000" dirty="0" smtClean="0"/>
              <a:t>- 0,03</a:t>
            </a:r>
            <a:r>
              <a:rPr lang="en-US" sz="2000" dirty="0" smtClean="0"/>
              <a:t> %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31  издательство  - 0,06 </a:t>
            </a:r>
            <a:r>
              <a:rPr lang="en-US" sz="2000" dirty="0" smtClean="0"/>
              <a:t>%</a:t>
            </a:r>
            <a:r>
              <a:rPr lang="ru-RU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1</a:t>
            </a:r>
            <a:r>
              <a:rPr lang="ru-RU" sz="2000" dirty="0" smtClean="0"/>
              <a:t>4</a:t>
            </a:r>
            <a:r>
              <a:rPr lang="en-US" sz="2000" dirty="0" smtClean="0"/>
              <a:t> </a:t>
            </a:r>
            <a:r>
              <a:rPr lang="ru-RU" sz="2000" dirty="0" smtClean="0"/>
              <a:t> издательств    - 0,09 </a:t>
            </a:r>
            <a:r>
              <a:rPr lang="en-US" sz="2000" dirty="0"/>
              <a:t>%</a:t>
            </a:r>
            <a:endParaRPr lang="ru-RU" sz="2000" dirty="0" smtClean="0"/>
          </a:p>
          <a:p>
            <a:pPr marL="342900" indent="-342900">
              <a:buAutoNum type="arabicPlain" startAt="5"/>
            </a:pPr>
            <a:r>
              <a:rPr lang="ru-RU" sz="2000" dirty="0" smtClean="0"/>
              <a:t> издательств    - 0,12 </a:t>
            </a:r>
            <a:r>
              <a:rPr lang="en-US" sz="2000" dirty="0" smtClean="0"/>
              <a:t>%</a:t>
            </a:r>
            <a:endParaRPr lang="ru-RU" sz="2000" dirty="0" smtClean="0"/>
          </a:p>
          <a:p>
            <a:pPr marL="342900" indent="-342900">
              <a:buAutoNum type="arabicPlain" startAt="5"/>
            </a:pPr>
            <a:r>
              <a:rPr lang="ru-RU" sz="2000" dirty="0" smtClean="0"/>
              <a:t> издательств    - 0,15 </a:t>
            </a:r>
            <a:r>
              <a:rPr lang="en-US" sz="2000" dirty="0"/>
              <a:t>%</a:t>
            </a:r>
            <a:endParaRPr lang="ru-RU" sz="2000" dirty="0" smtClean="0"/>
          </a:p>
          <a:p>
            <a:pPr marL="342900" indent="-342900">
              <a:buAutoNum type="arabicPlain" startAt="8"/>
            </a:pPr>
            <a:r>
              <a:rPr lang="ru-RU" sz="2000" dirty="0" smtClean="0"/>
              <a:t> издательств    - 0,18</a:t>
            </a:r>
            <a:r>
              <a:rPr lang="en-US" sz="2000" dirty="0"/>
              <a:t> %</a:t>
            </a:r>
            <a:endParaRPr lang="ru-RU" sz="2000" dirty="0" smtClean="0"/>
          </a:p>
          <a:p>
            <a:r>
              <a:rPr lang="ru-RU" sz="2000" dirty="0" smtClean="0"/>
              <a:t>4    издательства  - 0, 21 </a:t>
            </a:r>
            <a:r>
              <a:rPr lang="en-US" sz="2000" dirty="0"/>
              <a:t>%</a:t>
            </a:r>
            <a:endParaRPr lang="ru-RU" sz="2000" dirty="0" smtClean="0"/>
          </a:p>
          <a:p>
            <a:r>
              <a:rPr lang="ru-RU" sz="2000" dirty="0" smtClean="0"/>
              <a:t>4    издательства  - 0, 24 </a:t>
            </a:r>
            <a:r>
              <a:rPr lang="en-US" sz="2000" dirty="0"/>
              <a:t>%</a:t>
            </a:r>
            <a:endParaRPr lang="ru-RU" sz="2000" dirty="0" smtClean="0"/>
          </a:p>
          <a:p>
            <a:r>
              <a:rPr lang="ru-RU" dirty="0" smtClean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412776"/>
            <a:ext cx="5454352" cy="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Анализ долей издательств в закупке для модельной </a:t>
            </a:r>
            <a:r>
              <a:rPr lang="ru-RU" b="1" dirty="0" smtClean="0">
                <a:latin typeface="Arial" panose="020B0604020202020204" pitchFamily="34" charset="0"/>
              </a:rPr>
              <a:t>библиотеки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6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pPr algn="ctr"/>
            <a:r>
              <a:rPr lang="ru-RU" sz="6000" dirty="0" smtClean="0"/>
              <a:t>Вопросы?</a:t>
            </a:r>
            <a:endParaRPr lang="ru-RU" sz="6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67544" y="4590256"/>
            <a:ext cx="8229600" cy="1719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3200" b="0" i="1" dirty="0" err="1" smtClean="0"/>
              <a:t>Саразетдинов</a:t>
            </a:r>
            <a:r>
              <a:rPr lang="ru-RU" sz="3200" b="0" i="1" dirty="0" smtClean="0"/>
              <a:t> Рифат </a:t>
            </a:r>
            <a:r>
              <a:rPr lang="ru-RU" sz="3200" b="0" i="1" dirty="0" err="1" smtClean="0"/>
              <a:t>Гаясович</a:t>
            </a:r>
            <a:endParaRPr lang="ru-RU" sz="3200" b="0" i="1" dirty="0" smtClean="0"/>
          </a:p>
          <a:p>
            <a:pPr algn="ctr"/>
            <a:r>
              <a:rPr lang="ru-RU" sz="2000" b="0" i="1" dirty="0" smtClean="0"/>
              <a:t>ГК </a:t>
            </a:r>
            <a:r>
              <a:rPr lang="ru-RU" sz="2000" b="0" i="1" dirty="0"/>
              <a:t>«</a:t>
            </a:r>
            <a:r>
              <a:rPr lang="ru-RU" sz="2000" b="0" i="1" dirty="0">
                <a:solidFill>
                  <a:srgbClr val="FF0000"/>
                </a:solidFill>
              </a:rPr>
              <a:t>Гранд-</a:t>
            </a:r>
            <a:r>
              <a:rPr lang="ru-RU" sz="2000" b="0" i="1" dirty="0" err="1">
                <a:solidFill>
                  <a:srgbClr val="FF0000"/>
                </a:solidFill>
              </a:rPr>
              <a:t>Фаир</a:t>
            </a:r>
            <a:r>
              <a:rPr lang="ru-RU" sz="2000" b="0" i="1" dirty="0"/>
              <a:t>» Москва</a:t>
            </a:r>
            <a:endParaRPr lang="en-US" sz="2000" b="0" i="1" dirty="0" smtClean="0"/>
          </a:p>
          <a:p>
            <a:pPr algn="ctr"/>
            <a:r>
              <a:rPr lang="ru-RU" sz="2000" b="0" i="1" dirty="0" smtClean="0"/>
              <a:t>+7 495-721-3856</a:t>
            </a:r>
          </a:p>
          <a:p>
            <a:pPr algn="ctr"/>
            <a:r>
              <a:rPr lang="en-US" sz="2000" b="0" i="1" dirty="0" smtClean="0"/>
              <a:t>rifat@grand-fair.ru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37263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FFFF"/>
                </a:solidFill>
                <a:latin typeface="Helvetica" panose="020B0604020202020204" pitchFamily="34" charset="0"/>
              </a:rPr>
              <a:t>Плохие библиотеки создают коллекции, хорошие библиотеки создают сервисы, великие библиотеки создают сообщества.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FFFF"/>
                </a:solidFill>
                <a:latin typeface="Helvetica" panose="020B0604020202020204" pitchFamily="34" charset="0"/>
              </a:rPr>
              <a:t>-Р. Дэвид </a:t>
            </a:r>
            <a:r>
              <a:rPr lang="ru-RU" b="1" dirty="0" err="1">
                <a:solidFill>
                  <a:srgbClr val="FFFFFF"/>
                </a:solidFill>
                <a:latin typeface="Helvetica" panose="020B0604020202020204" pitchFamily="34" charset="0"/>
              </a:rPr>
              <a:t>Лэнкс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54239" y="4755486"/>
            <a:ext cx="824440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latin typeface="+mn-lt"/>
              </a:rPr>
              <a:t>директор </a:t>
            </a:r>
            <a:r>
              <a:rPr lang="ru-RU" sz="1600" dirty="0">
                <a:latin typeface="+mn-lt"/>
              </a:rPr>
              <a:t>Школы библиотечных </a:t>
            </a:r>
            <a:r>
              <a:rPr lang="ru-RU" sz="1600" dirty="0" smtClean="0">
                <a:latin typeface="+mn-lt"/>
              </a:rPr>
              <a:t>и </a:t>
            </a:r>
            <a:endParaRPr lang="ru-RU" sz="1600" dirty="0">
              <a:latin typeface="+mn-lt"/>
            </a:endParaRPr>
          </a:p>
          <a:p>
            <a:pPr algn="r"/>
            <a:r>
              <a:rPr lang="ru-RU" sz="1600" dirty="0">
                <a:latin typeface="+mn-lt"/>
              </a:rPr>
              <a:t>информационных </a:t>
            </a:r>
            <a:r>
              <a:rPr lang="ru-RU" sz="1600" dirty="0" smtClean="0">
                <a:latin typeface="+mn-lt"/>
              </a:rPr>
              <a:t>наук Университета Южной Каролины</a:t>
            </a:r>
            <a:r>
              <a:rPr lang="ru-RU" sz="1600" dirty="0">
                <a:latin typeface="+mn-lt"/>
              </a:rPr>
              <a:t>,</a:t>
            </a:r>
          </a:p>
          <a:p>
            <a:pPr algn="r"/>
            <a:r>
              <a:rPr lang="ru-RU" sz="1600" dirty="0">
                <a:latin typeface="+mn-lt"/>
              </a:rPr>
              <a:t>лауреат премии </a:t>
            </a:r>
            <a:r>
              <a:rPr lang="ru-RU" sz="1600" dirty="0" smtClean="0">
                <a:latin typeface="+mn-lt"/>
              </a:rPr>
              <a:t>Американской библиотечной </a:t>
            </a:r>
            <a:r>
              <a:rPr lang="ru-RU" sz="1600" dirty="0">
                <a:latin typeface="+mn-lt"/>
              </a:rPr>
              <a:t>ассоциации 2016</a:t>
            </a:r>
          </a:p>
          <a:p>
            <a:pPr algn="r"/>
            <a:r>
              <a:rPr lang="ru-RU" b="1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библиотеки </a:t>
            </a:r>
            <a:r>
              <a:rPr lang="ru-RU" b="1" dirty="0">
                <a:solidFill>
                  <a:srgbClr val="FFFFFF"/>
                </a:solidFill>
                <a:latin typeface="Helvetica" panose="020B0604020202020204" pitchFamily="34" charset="0"/>
              </a:rPr>
              <a:t>создают сообщества.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FFFF"/>
                </a:solidFill>
                <a:latin typeface="Helvetica" panose="020B0604020202020204" pitchFamily="34" charset="0"/>
              </a:rPr>
              <a:t>-Р.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9900" y="1556792"/>
            <a:ext cx="6478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latin typeface="+mn-lt"/>
              </a:rPr>
              <a:t>Плохие </a:t>
            </a:r>
            <a:r>
              <a:rPr lang="ru-RU" sz="2800" b="1" dirty="0">
                <a:latin typeface="+mn-lt"/>
              </a:rPr>
              <a:t>библиотеки создают коллекции, </a:t>
            </a:r>
          </a:p>
          <a:p>
            <a:pPr algn="r"/>
            <a:r>
              <a:rPr lang="ru-RU" sz="2800" b="1" dirty="0">
                <a:latin typeface="+mn-lt"/>
              </a:rPr>
              <a:t>хорошие библиотеки создают сервисы, </a:t>
            </a:r>
          </a:p>
          <a:p>
            <a:pPr algn="r"/>
            <a:r>
              <a:rPr lang="ru-RU" sz="2800" b="1" dirty="0">
                <a:latin typeface="+mn-lt"/>
              </a:rPr>
              <a:t>великие библиотеки создают сообщества</a:t>
            </a:r>
            <a:r>
              <a:rPr lang="ru-RU" sz="2800" b="1" dirty="0" smtClean="0">
                <a:latin typeface="+mn-lt"/>
              </a:rPr>
              <a:t>.</a:t>
            </a:r>
            <a:endParaRPr lang="ru-RU" sz="2800" b="1" dirty="0">
              <a:latin typeface="+mn-lt"/>
            </a:endParaRPr>
          </a:p>
          <a:p>
            <a:pPr algn="r"/>
            <a:endParaRPr lang="ru-RU" sz="3200" dirty="0" smtClean="0">
              <a:latin typeface="+mn-lt"/>
            </a:endParaRPr>
          </a:p>
          <a:p>
            <a:pPr algn="r"/>
            <a:r>
              <a:rPr lang="ru-RU" sz="3200" dirty="0">
                <a:latin typeface="+mn-lt"/>
              </a:rPr>
              <a:t> </a:t>
            </a:r>
            <a:endParaRPr lang="ru-RU" sz="3200" dirty="0" smtClean="0">
              <a:latin typeface="+mn-lt"/>
            </a:endParaRPr>
          </a:p>
          <a:p>
            <a:pPr algn="r"/>
            <a:r>
              <a:rPr lang="ru-RU" sz="2800" b="1" dirty="0" smtClean="0">
                <a:latin typeface="+mn-lt"/>
              </a:rPr>
              <a:t>Р</a:t>
            </a:r>
            <a:r>
              <a:rPr lang="ru-RU" sz="2800" b="1" dirty="0">
                <a:latin typeface="+mn-lt"/>
              </a:rPr>
              <a:t>. Дэвид </a:t>
            </a:r>
            <a:r>
              <a:rPr lang="ru-RU" sz="2800" b="1" dirty="0" err="1">
                <a:latin typeface="+mn-lt"/>
              </a:rPr>
              <a:t>Лэнкс</a:t>
            </a:r>
            <a:r>
              <a:rPr lang="ru-RU" sz="2800" b="1" dirty="0">
                <a:latin typeface="+mn-lt"/>
              </a:rPr>
              <a:t>, </a:t>
            </a:r>
          </a:p>
          <a:p>
            <a:r>
              <a:rPr lang="ru-RU" dirty="0"/>
              <a:t> 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3" y="3137854"/>
            <a:ext cx="1649825" cy="2934487"/>
          </a:xfrm>
          <a:prstGeom prst="rect">
            <a:avLst/>
          </a:prstGeom>
        </p:spPr>
      </p:pic>
      <p:pic>
        <p:nvPicPr>
          <p:cNvPr id="10242" name="Picture 2" descr="Картинки по запросу &quot;твиттер&quot;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88" y="3137854"/>
            <a:ext cx="522789" cy="42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88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2060848"/>
            <a:ext cx="262303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1A1A1A"/>
                </a:solidFill>
                <a:latin typeface="Arial" panose="020B0604020202020204" pitchFamily="34" charset="0"/>
              </a:rPr>
              <a:t>Зачем нам 100?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/>
          <a:lstStyle/>
          <a:p>
            <a:pPr algn="ctr"/>
            <a:r>
              <a:rPr lang="ru-RU" sz="2000" dirty="0"/>
              <a:t>Конкурентный ландшафт: доли книжного рынка ключевых игроков по суммарным (рублевым) продажам в 2018 году, % (оценка).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333" y="1772816"/>
            <a:ext cx="8229600" cy="4689648"/>
          </a:xfrm>
        </p:spPr>
        <p:txBody>
          <a:bodyPr/>
          <a:lstStyle/>
          <a:p>
            <a:r>
              <a:rPr lang="ru-RU" sz="1800" dirty="0"/>
              <a:t>Издательство                </a:t>
            </a:r>
            <a:r>
              <a:rPr lang="ru-RU" sz="1800" dirty="0" smtClean="0"/>
              <a:t>           % </a:t>
            </a:r>
            <a:r>
              <a:rPr lang="ru-RU" sz="1800" dirty="0"/>
              <a:t>рынка            </a:t>
            </a:r>
            <a:r>
              <a:rPr lang="ru-RU" sz="1800" dirty="0" smtClean="0"/>
              <a:t>Млрд. </a:t>
            </a:r>
            <a:r>
              <a:rPr lang="ru-RU" sz="1800" dirty="0"/>
              <a:t>руб. </a:t>
            </a:r>
          </a:p>
          <a:p>
            <a:r>
              <a:rPr lang="ru-RU" sz="1800" dirty="0"/>
              <a:t>1.Эксмо                           </a:t>
            </a:r>
            <a:r>
              <a:rPr lang="ru-RU" sz="1800" dirty="0" smtClean="0"/>
              <a:t>           15,67                  9,212 </a:t>
            </a:r>
            <a:endParaRPr lang="ru-RU" sz="1800" dirty="0"/>
          </a:p>
          <a:p>
            <a:r>
              <a:rPr lang="ru-RU" sz="1800" dirty="0"/>
              <a:t>2.АСТ                               </a:t>
            </a:r>
            <a:r>
              <a:rPr lang="ru-RU" sz="1800" dirty="0" smtClean="0"/>
              <a:t>            14,76                 8,677 </a:t>
            </a:r>
            <a:endParaRPr lang="ru-RU" sz="1800" dirty="0"/>
          </a:p>
          <a:p>
            <a:r>
              <a:rPr lang="ru-RU" sz="1800" dirty="0"/>
              <a:t>3.Просвещение           </a:t>
            </a:r>
            <a:r>
              <a:rPr lang="ru-RU" sz="1800" dirty="0" smtClean="0"/>
              <a:t>             11,36                 6,678 </a:t>
            </a:r>
            <a:endParaRPr lang="ru-RU" sz="1800" dirty="0"/>
          </a:p>
          <a:p>
            <a:r>
              <a:rPr lang="ru-RU" sz="1800" dirty="0"/>
              <a:t>4.ИГ Азбука-Аттикус         </a:t>
            </a:r>
            <a:r>
              <a:rPr lang="ru-RU" sz="1800" dirty="0" smtClean="0"/>
              <a:t>       6,32                   </a:t>
            </a:r>
            <a:r>
              <a:rPr lang="ru-RU" sz="1800" dirty="0"/>
              <a:t>3,715 </a:t>
            </a:r>
          </a:p>
          <a:p>
            <a:r>
              <a:rPr lang="ru-RU" sz="1800" dirty="0"/>
              <a:t>5.Дрофа                             </a:t>
            </a:r>
            <a:r>
              <a:rPr lang="ru-RU" sz="1800" dirty="0" smtClean="0"/>
              <a:t>        4,46                   </a:t>
            </a:r>
            <a:r>
              <a:rPr lang="ru-RU" sz="1800" dirty="0"/>
              <a:t>2,622 </a:t>
            </a:r>
          </a:p>
          <a:p>
            <a:r>
              <a:rPr lang="ru-RU" sz="1800" dirty="0"/>
              <a:t>6.Экзамен                          </a:t>
            </a:r>
            <a:r>
              <a:rPr lang="ru-RU" sz="1800" dirty="0" smtClean="0"/>
              <a:t>        4,08                   </a:t>
            </a:r>
            <a:r>
              <a:rPr lang="ru-RU" sz="1800" dirty="0"/>
              <a:t>2,399 </a:t>
            </a:r>
          </a:p>
          <a:p>
            <a:r>
              <a:rPr lang="ru-RU" sz="1800" dirty="0"/>
              <a:t>7.Росмэн                            </a:t>
            </a:r>
            <a:r>
              <a:rPr lang="ru-RU" sz="1800" dirty="0" smtClean="0"/>
              <a:t>        3,88                   </a:t>
            </a:r>
            <a:r>
              <a:rPr lang="ru-RU" sz="1800" dirty="0"/>
              <a:t>2,281 </a:t>
            </a:r>
          </a:p>
          <a:p>
            <a:r>
              <a:rPr lang="ru-RU" sz="1800" dirty="0"/>
              <a:t>8.Феникс                            </a:t>
            </a:r>
            <a:r>
              <a:rPr lang="ru-RU" sz="1800" dirty="0" smtClean="0"/>
              <a:t>        2,74                   </a:t>
            </a:r>
            <a:r>
              <a:rPr lang="ru-RU" sz="1800" dirty="0"/>
              <a:t>1,611 </a:t>
            </a:r>
          </a:p>
          <a:p>
            <a:r>
              <a:rPr lang="ru-RU" sz="1800" dirty="0"/>
              <a:t>9.Нац. образование          </a:t>
            </a:r>
            <a:r>
              <a:rPr lang="ru-RU" sz="1800" dirty="0" smtClean="0"/>
              <a:t>      1,91                   </a:t>
            </a:r>
            <a:r>
              <a:rPr lang="ru-RU" sz="1800" dirty="0"/>
              <a:t>1,123 </a:t>
            </a:r>
          </a:p>
          <a:p>
            <a:r>
              <a:rPr lang="ru-RU" sz="1800" dirty="0"/>
              <a:t>10.Альпина </a:t>
            </a:r>
            <a:r>
              <a:rPr lang="ru-RU" sz="1800" dirty="0" err="1"/>
              <a:t>Паблишер</a:t>
            </a:r>
            <a:r>
              <a:rPr lang="ru-RU" sz="1800" dirty="0"/>
              <a:t>      </a:t>
            </a:r>
            <a:r>
              <a:rPr lang="ru-RU" sz="1800" dirty="0" smtClean="0"/>
              <a:t>     1,72                   </a:t>
            </a:r>
            <a:r>
              <a:rPr lang="ru-RU" sz="1800" dirty="0"/>
              <a:t>1,011 </a:t>
            </a:r>
          </a:p>
          <a:p>
            <a:r>
              <a:rPr lang="ru-RU" sz="1800" dirty="0"/>
              <a:t>11.Прочие издательства   </a:t>
            </a:r>
            <a:r>
              <a:rPr lang="ru-RU" sz="1800" dirty="0" smtClean="0"/>
              <a:t>     33,1                 </a:t>
            </a:r>
            <a:r>
              <a:rPr lang="ru-RU" sz="1800" dirty="0"/>
              <a:t>19,458 </a:t>
            </a:r>
          </a:p>
          <a:p>
            <a:r>
              <a:rPr lang="ru-RU" sz="1800" dirty="0"/>
              <a:t>ВСЕГО:                             </a:t>
            </a:r>
            <a:r>
              <a:rPr lang="ru-RU" sz="1800" dirty="0" smtClean="0"/>
              <a:t>          100,0                 </a:t>
            </a:r>
            <a:r>
              <a:rPr lang="ru-RU" sz="1800" dirty="0"/>
              <a:t>58,787 </a:t>
            </a: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Источник: журнал «Книжная индустрия»</a:t>
            </a:r>
          </a:p>
          <a:p>
            <a:endParaRPr lang="ru-RU" sz="2400" dirty="0"/>
          </a:p>
        </p:txBody>
      </p:sp>
      <p:pic>
        <p:nvPicPr>
          <p:cNvPr id="8194" name="Picture 2" descr="http://www.bookind.ru/upload/iblock/d56/d56b5c1ceb0db2944464ef9f4ea4b00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404" y="2195736"/>
            <a:ext cx="2245189" cy="283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02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32381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Книжные издательства </a:t>
            </a:r>
          </a:p>
          <a:p>
            <a:r>
              <a:rPr lang="ru-RU" sz="2000" b="1" dirty="0" smtClean="0"/>
              <a:t>Алфавит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921341"/>
              </p:ext>
            </p:extLst>
          </p:nvPr>
        </p:nvGraphicFramePr>
        <p:xfrm>
          <a:off x="227120" y="1628800"/>
          <a:ext cx="2768600" cy="4984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21590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Книга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 и Б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Абрикобукс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Абрис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Ад </a:t>
                      </a:r>
                      <a:r>
                        <a:rPr lang="ru-RU" sz="1400" dirty="0" err="1">
                          <a:effectLst/>
                        </a:rPr>
                        <a:t>Маргинем</a:t>
                      </a:r>
                      <a:r>
                        <a:rPr lang="ru-RU" sz="1400" dirty="0">
                          <a:effectLst/>
                        </a:rPr>
                        <a:t> Пресс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Азбука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Академический проект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Академия ИЦ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Аквилегия-М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Алгоритм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Алетейя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Альбус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Корвус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Альпина нон-фикшн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Альпина </a:t>
                      </a:r>
                      <a:r>
                        <a:rPr lang="ru-RU" sz="1400" dirty="0" err="1">
                          <a:effectLst/>
                        </a:rPr>
                        <a:t>Паблишер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АЛЬФА-КНИГА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Антология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Аркадия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Арт-Волхонка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АСТ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Балтийская книжная компания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Белый город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110203"/>
              </p:ext>
            </p:extLst>
          </p:nvPr>
        </p:nvGraphicFramePr>
        <p:xfrm>
          <a:off x="3131840" y="1644824"/>
          <a:ext cx="2768600" cy="4800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2159000"/>
              </a:tblGrid>
              <a:tr h="4634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Бином.Лаборатория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знаний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Бослен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БХВ-Петербург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Вече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Владис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Время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Городец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Грифон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ГЭОТАР-Медиа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Дашков и 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Девар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Детская литература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Детское время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Захаров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Иностранка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ИНФРА-М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Искателькнига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Искусство - XXI век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Карьера Пресс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Качели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891397"/>
              </p:ext>
            </p:extLst>
          </p:nvPr>
        </p:nvGraphicFramePr>
        <p:xfrm>
          <a:off x="6011408" y="1638779"/>
          <a:ext cx="2768600" cy="4772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2159000"/>
              </a:tblGrid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Клевер-Медиа-Групп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Клуб Семейного Досуга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КноРус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Колибри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КомпасГид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Кучково</a:t>
                      </a:r>
                      <a:r>
                        <a:rPr lang="ru-RU" sz="1400" dirty="0">
                          <a:effectLst/>
                        </a:rPr>
                        <a:t> поле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Лабиринт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Лайвбук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Лань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Либроком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Лимбус</a:t>
                      </a:r>
                      <a:r>
                        <a:rPr lang="ru-RU" sz="1400" dirty="0">
                          <a:effectLst/>
                        </a:rPr>
                        <a:t> пресс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Ломоносовъ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Манн,Иванов</a:t>
                      </a:r>
                      <a:r>
                        <a:rPr lang="ru-RU" sz="1400" dirty="0">
                          <a:effectLst/>
                        </a:rPr>
                        <a:t> и Фербер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Мартин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Мастерская детских книг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Махаон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Машины творения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Мелик-Пашаев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Мещерякова ИД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48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848113"/>
              </p:ext>
            </p:extLst>
          </p:nvPr>
        </p:nvGraphicFramePr>
        <p:xfrm>
          <a:off x="1835696" y="1330790"/>
          <a:ext cx="3240360" cy="5274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474"/>
                <a:gridCol w="2526886"/>
              </a:tblGrid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Молодая гвардия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Молодая мама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Музыка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Настя и Никита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Нигма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Никея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Новое литературное обозрение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505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ОГИ (Объединенное Гуманитарное Издательство)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Октопус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Омега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Оникс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Паулсен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Пашков дом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Пешком в историю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Питер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Поляндрия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Попурри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Проспект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Редкая птица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22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Речь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744540"/>
              </p:ext>
            </p:extLst>
          </p:nvPr>
        </p:nvGraphicFramePr>
        <p:xfrm>
          <a:off x="5220072" y="1340768"/>
          <a:ext cx="3024336" cy="5244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9"/>
                <a:gridCol w="2358427"/>
              </a:tblGrid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Рипол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Классик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Розовый жираф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Росмэн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Самокат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Синдбад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Слово/</a:t>
                      </a:r>
                      <a:r>
                        <a:rPr lang="ru-RU" sz="1400" dirty="0" err="1">
                          <a:effectLst/>
                        </a:rPr>
                        <a:t>Slovo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Союз художников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Стрекоза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Текст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 Никитских ворот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ФАИР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Фантом Пресс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Феникс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Флинта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Центрполиграф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Эксмо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Энас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ЮНИТИ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Юрайт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2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Юрлитинформ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0270" y="836712"/>
            <a:ext cx="32381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Книжные издательства </a:t>
            </a:r>
          </a:p>
          <a:p>
            <a:r>
              <a:rPr lang="ru-RU" sz="2000" b="1" dirty="0" smtClean="0"/>
              <a:t>Алфавит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561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60649"/>
              </p:ext>
            </p:extLst>
          </p:nvPr>
        </p:nvGraphicFramePr>
        <p:xfrm>
          <a:off x="107504" y="987579"/>
          <a:ext cx="2430015" cy="5301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519"/>
                <a:gridCol w="1910496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Место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Издательство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АСТ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Эксмо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Манн,Иванов</a:t>
                      </a:r>
                      <a:r>
                        <a:rPr lang="ru-RU" sz="1600" u="none" strike="noStrike" dirty="0">
                          <a:effectLst/>
                        </a:rPr>
                        <a:t> и Фербер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Азбука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Махаон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Иностранка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Колибри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Самокат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Детская литература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6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Вече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7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Молодая гвардия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Росмэн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9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ИНФРА-М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Альпина </a:t>
                      </a:r>
                      <a:r>
                        <a:rPr lang="ru-RU" sz="1600" u="none" strike="noStrike" dirty="0" err="1">
                          <a:effectLst/>
                        </a:rPr>
                        <a:t>Паблишер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Альпина нон-фикшн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11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Время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12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Рипол</a:t>
                      </a:r>
                      <a:r>
                        <a:rPr lang="ru-RU" sz="1600" u="none" strike="noStrike" dirty="0">
                          <a:effectLst/>
                        </a:rPr>
                        <a:t> Классик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13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Мещерякова ИД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888377"/>
              </p:ext>
            </p:extLst>
          </p:nvPr>
        </p:nvGraphicFramePr>
        <p:xfrm>
          <a:off x="2562671" y="1493465"/>
          <a:ext cx="2286000" cy="4804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343"/>
                <a:gridCol w="1740657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Юрайт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Питер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Качели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КомпасГид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Лабиринт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Энас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Речь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Лев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Центрполиграф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Аквилегия-М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Лань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Феникс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КноРус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Нигма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Клевер-Медиа-Групп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Белый город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Синдбад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Музыка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97472"/>
              </p:ext>
            </p:extLst>
          </p:nvPr>
        </p:nvGraphicFramePr>
        <p:xfrm>
          <a:off x="5076056" y="1700808"/>
          <a:ext cx="2286000" cy="5099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343"/>
                <a:gridCol w="1740657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Искателькнига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Фантом Пресс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Настя и Никита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 и 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Флинта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Пешком в историю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Проспект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40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Поляндрия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Октопус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Молодая мама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БХВ-Петербург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Клуб Семейного Досуга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Либроком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Новое литературное обозрение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Карьера Пресс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Алгоритм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Кучково</a:t>
                      </a:r>
                      <a:r>
                        <a:rPr lang="ru-RU" sz="1600" u="none" strike="noStrike" dirty="0">
                          <a:effectLst/>
                        </a:rPr>
                        <a:t> поле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074" name="Picture 2" descr="Картинки по запросу &quot;рейтинг&quot;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36" r="15150"/>
          <a:stretch/>
        </p:blipFill>
        <p:spPr bwMode="auto">
          <a:xfrm flipH="1">
            <a:off x="7358406" y="1844824"/>
            <a:ext cx="1750098" cy="150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39309" y="799331"/>
            <a:ext cx="32381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/>
              <a:t>Книжные издательства </a:t>
            </a:r>
          </a:p>
          <a:p>
            <a:pPr algn="r"/>
            <a:r>
              <a:rPr lang="ru-RU" sz="2000" b="1" dirty="0" smtClean="0"/>
              <a:t>Рейтинг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2517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25576"/>
              </p:ext>
            </p:extLst>
          </p:nvPr>
        </p:nvGraphicFramePr>
        <p:xfrm>
          <a:off x="107504" y="836712"/>
          <a:ext cx="2808312" cy="5886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9945"/>
                <a:gridCol w="2138367"/>
              </a:tblGrid>
              <a:tr h="425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Мастерская детских книг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Стрекоза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Антология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Захаров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Альбус Корвус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Пашков дом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Лайвбук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Омега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Дашков и К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Девар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ГЭОТАР-Медиа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АЛЬФА-КНИГА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Ломоносовъ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Академия ИЦ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Текст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ФАИР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Машины творения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Лаборатория знаний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9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Владис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262683"/>
              </p:ext>
            </p:extLst>
          </p:nvPr>
        </p:nvGraphicFramePr>
        <p:xfrm>
          <a:off x="3059832" y="1340768"/>
          <a:ext cx="2286000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343"/>
                <a:gridCol w="1740657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Владис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Аркадия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ЮНИТИ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Мелик-Пашаев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Розовый жираф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Городец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Слово/</a:t>
                      </a:r>
                      <a:r>
                        <a:rPr lang="en-US" sz="1600" u="none" strike="noStrike" dirty="0" err="1">
                          <a:effectLst/>
                        </a:rPr>
                        <a:t>Slovo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Редкая птица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Алетейя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Абрикобукс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Оникс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Ад </a:t>
                      </a:r>
                      <a:r>
                        <a:rPr lang="ru-RU" sz="1600" u="none" strike="noStrike" dirty="0" err="1">
                          <a:effectLst/>
                        </a:rPr>
                        <a:t>Маргинем</a:t>
                      </a:r>
                      <a:r>
                        <a:rPr lang="ru-RU" sz="1600" u="none" strike="noStrike" dirty="0">
                          <a:effectLst/>
                        </a:rPr>
                        <a:t> Пресс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У Никитских ворот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Арт-Волхонка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ОГИ (Объединенное Гуманитарное Издательство)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Абрис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029618"/>
              </p:ext>
            </p:extLst>
          </p:nvPr>
        </p:nvGraphicFramePr>
        <p:xfrm>
          <a:off x="5480355" y="1716053"/>
          <a:ext cx="2286000" cy="4278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343"/>
                <a:gridCol w="1740657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86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Академический проект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87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Никея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88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Попурри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89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Паулсен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Бином.Лаборатория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знаний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Мартин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Бослен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Союз художников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Искусство - 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XXI 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Балтийская книжная компания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Грифон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Лимбус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Пресс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99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Облака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100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Детское время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39309" y="799331"/>
            <a:ext cx="32381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/>
              <a:t>Книжные издательства </a:t>
            </a:r>
          </a:p>
          <a:p>
            <a:pPr algn="r"/>
            <a:r>
              <a:rPr lang="ru-RU" sz="2000" b="1" dirty="0" smtClean="0"/>
              <a:t>Рейтинг </a:t>
            </a:r>
            <a:endParaRPr lang="ru-RU" sz="2000" b="1" dirty="0"/>
          </a:p>
        </p:txBody>
      </p:sp>
      <p:pic>
        <p:nvPicPr>
          <p:cNvPr id="12" name="Picture 2" descr="Картинки по запросу &quot;рейтинг&quot;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36" r="15150"/>
          <a:stretch/>
        </p:blipFill>
        <p:spPr bwMode="auto">
          <a:xfrm flipH="1">
            <a:off x="7762056" y="1628800"/>
            <a:ext cx="1342149" cy="115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49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11007" y="1124744"/>
            <a:ext cx="5454352" cy="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</a:rPr>
              <a:t>Анализ долей издательств в закупке для модельной </a:t>
            </a:r>
            <a:r>
              <a:rPr lang="ru-RU" b="1" dirty="0" smtClean="0">
                <a:latin typeface="Arial" panose="020B0604020202020204" pitchFamily="34" charset="0"/>
              </a:rPr>
              <a:t>библиотеки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044158"/>
              </p:ext>
            </p:extLst>
          </p:nvPr>
        </p:nvGraphicFramePr>
        <p:xfrm>
          <a:off x="251520" y="908720"/>
          <a:ext cx="3816424" cy="5849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2232248"/>
                <a:gridCol w="1080120"/>
              </a:tblGrid>
              <a:tr h="538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Издательство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доля в закупке,%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Эксмо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23,12</a:t>
                      </a:r>
                      <a:endParaRPr lang="ru-RU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АСТ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14,33</a:t>
                      </a:r>
                      <a:endParaRPr lang="ru-RU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Махаон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11,59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Азбука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9,89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Энас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5,59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Вече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3,88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Альпина Паблишер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2,44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Детская литература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1,71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Иностранка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1,65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Питер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Энас-книга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0,88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Манн,Иванов и Фербер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0,88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Издательство "Э"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0,88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Лань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0,85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15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Балтийская книжная компания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0,65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Аквилегия-М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0,59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Флинта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0,56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18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Проф-пресс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0,56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Колибри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0,53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Время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0,53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569045"/>
              </p:ext>
            </p:extLst>
          </p:nvPr>
        </p:nvGraphicFramePr>
        <p:xfrm>
          <a:off x="4283968" y="2461033"/>
          <a:ext cx="3240361" cy="4288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204"/>
                <a:gridCol w="2020141"/>
                <a:gridCol w="705016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21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Юрайт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0,53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Редкая птица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0,53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Феникс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0,47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Мартин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0,47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25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Росмэн-Пресс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0,47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26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Альпина нон-фикшн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0,41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27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КомпасГид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0,41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28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Книжный Клуб Книговек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0,41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29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Книжный дом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30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ИНФРА-М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31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Росмэн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32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Балтийская книжная компания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33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Центрполиграф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0,38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34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Рипол Классик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35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Т8</a:t>
                      </a:r>
                      <a:endParaRPr lang="ru-RU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0,35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37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5734</TotalTime>
  <Words>1271</Words>
  <Application>Microsoft Office PowerPoint</Application>
  <PresentationFormat>Экран (4:3)</PresentationFormat>
  <Paragraphs>914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 100 лучших издательств,  которые смогут украсить полки  модельных библиотек</vt:lpstr>
      <vt:lpstr>Презентация PowerPoint</vt:lpstr>
      <vt:lpstr>Презентация PowerPoint</vt:lpstr>
      <vt:lpstr>Конкурентный ландшафт: доли книжного рынка ключевых игроков по суммарным (рублевым) продажам в 2018 году, % (оценка).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Качественное комплектование фондов публичных библиотек в меняющейся информационной среде.</dc:title>
  <dc:creator>Элина</dc:creator>
  <cp:lastModifiedBy>elovitskaya</cp:lastModifiedBy>
  <cp:revision>213</cp:revision>
  <dcterms:created xsi:type="dcterms:W3CDTF">2012-09-26T14:35:30Z</dcterms:created>
  <dcterms:modified xsi:type="dcterms:W3CDTF">2020-07-13T07:50:56Z</dcterms:modified>
</cp:coreProperties>
</file>