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58" r:id="rId4"/>
    <p:sldId id="260" r:id="rId5"/>
    <p:sldId id="269" r:id="rId6"/>
    <p:sldId id="273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74" r:id="rId18"/>
    <p:sldId id="277" r:id="rId19"/>
    <p:sldId id="265" r:id="rId20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64" autoAdjust="0"/>
    <p:restoredTop sz="94660"/>
  </p:normalViewPr>
  <p:slideViewPr>
    <p:cSldViewPr>
      <p:cViewPr>
        <p:scale>
          <a:sx n="80" d="100"/>
          <a:sy n="80" d="100"/>
        </p:scale>
        <p:origin x="-1506" y="-10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F2665-39D8-442D-A6F9-E7DDDAC7B6FC}" type="datetimeFigureOut">
              <a:rPr lang="ru-RU" smtClean="0"/>
              <a:t>17.06.2021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D54CE-632F-4F0E-9208-40CA00FBC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14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D54CE-632F-4F0E-9208-40CA00FBC40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5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D54CE-632F-4F0E-9208-40CA00FBC40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56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D54CE-632F-4F0E-9208-40CA00FBC40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156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E7332A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E7332A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100" b="1" i="0">
                <a:solidFill>
                  <a:srgbClr val="E7332A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2806" y="283561"/>
            <a:ext cx="11606387" cy="345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100" b="1" i="0">
                <a:solidFill>
                  <a:srgbClr val="E7332A"/>
                </a:solidFill>
                <a:latin typeface="Montserrat SemiBold"/>
                <a:cs typeface="Montserrat Semi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72024" y="6235697"/>
            <a:ext cx="207645" cy="257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chemeClr val="tx1"/>
                </a:solidFill>
                <a:latin typeface="Montserrat"/>
                <a:cs typeface="Montserrat"/>
              </a:defRPr>
            </a:lvl1pPr>
          </a:lstStyle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ro.com/app/board/o9J_lPsoHb4=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&#1085;&#1086;&#1074;&#1072;&#1103;&#1073;&#1080;&#1073;&#1083;&#1080;&#1086;&#1090;&#1077;&#1082;&#1072;.&#1088;&#1092;/news/forum-bibliotekar-budushhego-proshyol-v-rgb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palkevich@yandex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ck.ru/QpyN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8959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798" y="308044"/>
            <a:ext cx="2946400" cy="301625"/>
          </a:xfrm>
          <a:custGeom>
            <a:avLst/>
            <a:gdLst/>
            <a:ahLst/>
            <a:cxnLst/>
            <a:rect l="l" t="t" r="r" b="b"/>
            <a:pathLst>
              <a:path w="2946400" h="301625">
                <a:moveTo>
                  <a:pt x="526161" y="54965"/>
                </a:moveTo>
                <a:lnTo>
                  <a:pt x="473763" y="62945"/>
                </a:lnTo>
                <a:lnTo>
                  <a:pt x="432206" y="87642"/>
                </a:lnTo>
                <a:lnTo>
                  <a:pt x="404918" y="126639"/>
                </a:lnTo>
                <a:lnTo>
                  <a:pt x="396062" y="176771"/>
                </a:lnTo>
                <a:lnTo>
                  <a:pt x="398236" y="203231"/>
                </a:lnTo>
                <a:lnTo>
                  <a:pt x="416191" y="248424"/>
                </a:lnTo>
                <a:lnTo>
                  <a:pt x="451765" y="280408"/>
                </a:lnTo>
                <a:lnTo>
                  <a:pt x="498471" y="296605"/>
                </a:lnTo>
                <a:lnTo>
                  <a:pt x="526161" y="298577"/>
                </a:lnTo>
                <a:lnTo>
                  <a:pt x="553850" y="296605"/>
                </a:lnTo>
                <a:lnTo>
                  <a:pt x="600556" y="280408"/>
                </a:lnTo>
                <a:lnTo>
                  <a:pt x="636128" y="247798"/>
                </a:lnTo>
                <a:lnTo>
                  <a:pt x="639181" y="242138"/>
                </a:lnTo>
                <a:lnTo>
                  <a:pt x="524713" y="242138"/>
                </a:lnTo>
                <a:lnTo>
                  <a:pt x="511181" y="241023"/>
                </a:lnTo>
                <a:lnTo>
                  <a:pt x="471705" y="214604"/>
                </a:lnTo>
                <a:lnTo>
                  <a:pt x="462559" y="178257"/>
                </a:lnTo>
                <a:lnTo>
                  <a:pt x="463643" y="165211"/>
                </a:lnTo>
                <a:lnTo>
                  <a:pt x="489163" y="124406"/>
                </a:lnTo>
                <a:lnTo>
                  <a:pt x="526161" y="114376"/>
                </a:lnTo>
                <a:lnTo>
                  <a:pt x="640198" y="114376"/>
                </a:lnTo>
                <a:lnTo>
                  <a:pt x="635517" y="105749"/>
                </a:lnTo>
                <a:lnTo>
                  <a:pt x="620115" y="87642"/>
                </a:lnTo>
                <a:lnTo>
                  <a:pt x="600556" y="73133"/>
                </a:lnTo>
                <a:lnTo>
                  <a:pt x="578558" y="62945"/>
                </a:lnTo>
                <a:lnTo>
                  <a:pt x="553850" y="56937"/>
                </a:lnTo>
                <a:lnTo>
                  <a:pt x="526161" y="54965"/>
                </a:lnTo>
                <a:close/>
              </a:path>
              <a:path w="2946400" h="301625">
                <a:moveTo>
                  <a:pt x="640198" y="114376"/>
                </a:moveTo>
                <a:lnTo>
                  <a:pt x="526161" y="114376"/>
                </a:lnTo>
                <a:lnTo>
                  <a:pt x="539690" y="115490"/>
                </a:lnTo>
                <a:lnTo>
                  <a:pt x="551997" y="118833"/>
                </a:lnTo>
                <a:lnTo>
                  <a:pt x="585427" y="152446"/>
                </a:lnTo>
                <a:lnTo>
                  <a:pt x="589762" y="178257"/>
                </a:lnTo>
                <a:lnTo>
                  <a:pt x="588452" y="191930"/>
                </a:lnTo>
                <a:lnTo>
                  <a:pt x="561710" y="232108"/>
                </a:lnTo>
                <a:lnTo>
                  <a:pt x="524713" y="242138"/>
                </a:lnTo>
                <a:lnTo>
                  <a:pt x="639181" y="242138"/>
                </a:lnTo>
                <a:lnTo>
                  <a:pt x="647396" y="226907"/>
                </a:lnTo>
                <a:lnTo>
                  <a:pt x="654057" y="203231"/>
                </a:lnTo>
                <a:lnTo>
                  <a:pt x="656247" y="176771"/>
                </a:lnTo>
                <a:lnTo>
                  <a:pt x="653853" y="150313"/>
                </a:lnTo>
                <a:lnTo>
                  <a:pt x="646853" y="126639"/>
                </a:lnTo>
                <a:lnTo>
                  <a:pt x="640198" y="114376"/>
                </a:lnTo>
                <a:close/>
              </a:path>
              <a:path w="2946400" h="301625">
                <a:moveTo>
                  <a:pt x="670712" y="236194"/>
                </a:moveTo>
                <a:lnTo>
                  <a:pt x="670712" y="295605"/>
                </a:lnTo>
                <a:lnTo>
                  <a:pt x="675043" y="297103"/>
                </a:lnTo>
                <a:lnTo>
                  <a:pt x="680123" y="298187"/>
                </a:lnTo>
                <a:lnTo>
                  <a:pt x="686425" y="299135"/>
                </a:lnTo>
                <a:lnTo>
                  <a:pt x="693541" y="299807"/>
                </a:lnTo>
                <a:lnTo>
                  <a:pt x="701065" y="300062"/>
                </a:lnTo>
                <a:lnTo>
                  <a:pt x="716715" y="298695"/>
                </a:lnTo>
                <a:lnTo>
                  <a:pt x="753097" y="279273"/>
                </a:lnTo>
                <a:lnTo>
                  <a:pt x="772520" y="237680"/>
                </a:lnTo>
                <a:lnTo>
                  <a:pt x="675043" y="237680"/>
                </a:lnTo>
                <a:lnTo>
                  <a:pt x="670712" y="236194"/>
                </a:lnTo>
                <a:close/>
              </a:path>
              <a:path w="2946400" h="301625">
                <a:moveTo>
                  <a:pt x="928001" y="118833"/>
                </a:moveTo>
                <a:lnTo>
                  <a:pt x="862952" y="118833"/>
                </a:lnTo>
                <a:lnTo>
                  <a:pt x="862952" y="295605"/>
                </a:lnTo>
                <a:lnTo>
                  <a:pt x="928001" y="295605"/>
                </a:lnTo>
                <a:lnTo>
                  <a:pt x="928001" y="118833"/>
                </a:lnTo>
                <a:close/>
              </a:path>
              <a:path w="2946400" h="301625">
                <a:moveTo>
                  <a:pt x="928001" y="60909"/>
                </a:moveTo>
                <a:lnTo>
                  <a:pt x="731418" y="60909"/>
                </a:lnTo>
                <a:lnTo>
                  <a:pt x="714070" y="194602"/>
                </a:lnTo>
                <a:lnTo>
                  <a:pt x="710166" y="213238"/>
                </a:lnTo>
                <a:lnTo>
                  <a:pt x="704499" y="226723"/>
                </a:lnTo>
                <a:lnTo>
                  <a:pt x="696391" y="234917"/>
                </a:lnTo>
                <a:lnTo>
                  <a:pt x="685165" y="237680"/>
                </a:lnTo>
                <a:lnTo>
                  <a:pt x="772520" y="237680"/>
                </a:lnTo>
                <a:lnTo>
                  <a:pt x="773835" y="232895"/>
                </a:lnTo>
                <a:lnTo>
                  <a:pt x="777671" y="210934"/>
                </a:lnTo>
                <a:lnTo>
                  <a:pt x="789241" y="118833"/>
                </a:lnTo>
                <a:lnTo>
                  <a:pt x="928001" y="118833"/>
                </a:lnTo>
                <a:lnTo>
                  <a:pt x="928001" y="60909"/>
                </a:lnTo>
                <a:close/>
              </a:path>
              <a:path w="2946400" h="301625">
                <a:moveTo>
                  <a:pt x="1032078" y="60909"/>
                </a:moveTo>
                <a:lnTo>
                  <a:pt x="967028" y="60909"/>
                </a:lnTo>
                <a:lnTo>
                  <a:pt x="967028" y="126263"/>
                </a:lnTo>
                <a:lnTo>
                  <a:pt x="973353" y="172363"/>
                </a:lnTo>
                <a:lnTo>
                  <a:pt x="992687" y="204255"/>
                </a:lnTo>
                <a:lnTo>
                  <a:pt x="1025573" y="222777"/>
                </a:lnTo>
                <a:lnTo>
                  <a:pt x="1072553" y="228765"/>
                </a:lnTo>
                <a:lnTo>
                  <a:pt x="1127480" y="228765"/>
                </a:lnTo>
                <a:lnTo>
                  <a:pt x="1127480" y="295605"/>
                </a:lnTo>
                <a:lnTo>
                  <a:pt x="1192530" y="295605"/>
                </a:lnTo>
                <a:lnTo>
                  <a:pt x="1192530" y="170827"/>
                </a:lnTo>
                <a:lnTo>
                  <a:pt x="1078331" y="170827"/>
                </a:lnTo>
                <a:lnTo>
                  <a:pt x="1057688" y="168274"/>
                </a:lnTo>
                <a:lnTo>
                  <a:pt x="1043279" y="160427"/>
                </a:lnTo>
                <a:lnTo>
                  <a:pt x="1034833" y="147012"/>
                </a:lnTo>
                <a:lnTo>
                  <a:pt x="1032078" y="127749"/>
                </a:lnTo>
                <a:lnTo>
                  <a:pt x="1032078" y="60909"/>
                </a:lnTo>
                <a:close/>
              </a:path>
              <a:path w="2946400" h="301625">
                <a:moveTo>
                  <a:pt x="1192530" y="60909"/>
                </a:moveTo>
                <a:lnTo>
                  <a:pt x="1127480" y="60909"/>
                </a:lnTo>
                <a:lnTo>
                  <a:pt x="1127480" y="170827"/>
                </a:lnTo>
                <a:lnTo>
                  <a:pt x="1192530" y="170827"/>
                </a:lnTo>
                <a:lnTo>
                  <a:pt x="1192530" y="60909"/>
                </a:lnTo>
                <a:close/>
              </a:path>
              <a:path w="2946400" h="301625">
                <a:moveTo>
                  <a:pt x="1337081" y="157454"/>
                </a:moveTo>
                <a:lnTo>
                  <a:pt x="1296419" y="161912"/>
                </a:lnTo>
                <a:lnTo>
                  <a:pt x="1250911" y="185336"/>
                </a:lnTo>
                <a:lnTo>
                  <a:pt x="1234452" y="230251"/>
                </a:lnTo>
                <a:lnTo>
                  <a:pt x="1236104" y="246967"/>
                </a:lnTo>
                <a:lnTo>
                  <a:pt x="1261910" y="283730"/>
                </a:lnTo>
                <a:lnTo>
                  <a:pt x="1310113" y="300435"/>
                </a:lnTo>
                <a:lnTo>
                  <a:pt x="1329855" y="301548"/>
                </a:lnTo>
                <a:lnTo>
                  <a:pt x="1348467" y="300761"/>
                </a:lnTo>
                <a:lnTo>
                  <a:pt x="1389113" y="291160"/>
                </a:lnTo>
                <a:lnTo>
                  <a:pt x="1415135" y="268871"/>
                </a:lnTo>
                <a:lnTo>
                  <a:pt x="1501863" y="268871"/>
                </a:lnTo>
                <a:lnTo>
                  <a:pt x="1501863" y="248081"/>
                </a:lnTo>
                <a:lnTo>
                  <a:pt x="1355877" y="248081"/>
                </a:lnTo>
                <a:lnTo>
                  <a:pt x="1332270" y="246688"/>
                </a:lnTo>
                <a:lnTo>
                  <a:pt x="1315577" y="242509"/>
                </a:lnTo>
                <a:lnTo>
                  <a:pt x="1305660" y="235544"/>
                </a:lnTo>
                <a:lnTo>
                  <a:pt x="1302385" y="225793"/>
                </a:lnTo>
                <a:lnTo>
                  <a:pt x="1305660" y="216044"/>
                </a:lnTo>
                <a:lnTo>
                  <a:pt x="1315577" y="209083"/>
                </a:lnTo>
                <a:lnTo>
                  <a:pt x="1332270" y="204908"/>
                </a:lnTo>
                <a:lnTo>
                  <a:pt x="1355877" y="203517"/>
                </a:lnTo>
                <a:lnTo>
                  <a:pt x="1477289" y="203517"/>
                </a:lnTo>
                <a:lnTo>
                  <a:pt x="1477289" y="176771"/>
                </a:lnTo>
                <a:lnTo>
                  <a:pt x="1412252" y="176771"/>
                </a:lnTo>
                <a:lnTo>
                  <a:pt x="1405013" y="170827"/>
                </a:lnTo>
                <a:lnTo>
                  <a:pt x="1400951" y="168598"/>
                </a:lnTo>
                <a:lnTo>
                  <a:pt x="1359665" y="158569"/>
                </a:lnTo>
                <a:lnTo>
                  <a:pt x="1348712" y="157733"/>
                </a:lnTo>
                <a:lnTo>
                  <a:pt x="1337081" y="157454"/>
                </a:lnTo>
                <a:close/>
              </a:path>
              <a:path w="2946400" h="301625">
                <a:moveTo>
                  <a:pt x="1501863" y="268871"/>
                </a:moveTo>
                <a:lnTo>
                  <a:pt x="1418031" y="268871"/>
                </a:lnTo>
                <a:lnTo>
                  <a:pt x="1419466" y="271843"/>
                </a:lnTo>
                <a:lnTo>
                  <a:pt x="1420914" y="276301"/>
                </a:lnTo>
                <a:lnTo>
                  <a:pt x="1461166" y="300527"/>
                </a:lnTo>
                <a:lnTo>
                  <a:pt x="1472958" y="301548"/>
                </a:lnTo>
                <a:lnTo>
                  <a:pt x="1482148" y="301270"/>
                </a:lnTo>
                <a:lnTo>
                  <a:pt x="1490127" y="300434"/>
                </a:lnTo>
                <a:lnTo>
                  <a:pt x="1496738" y="299046"/>
                </a:lnTo>
                <a:lnTo>
                  <a:pt x="1501863" y="297103"/>
                </a:lnTo>
                <a:lnTo>
                  <a:pt x="1501863" y="268871"/>
                </a:lnTo>
                <a:close/>
              </a:path>
              <a:path w="2946400" h="301625">
                <a:moveTo>
                  <a:pt x="1477289" y="203517"/>
                </a:moveTo>
                <a:lnTo>
                  <a:pt x="1355877" y="203517"/>
                </a:lnTo>
                <a:lnTo>
                  <a:pt x="1364522" y="203794"/>
                </a:lnTo>
                <a:lnTo>
                  <a:pt x="1373033" y="204625"/>
                </a:lnTo>
                <a:lnTo>
                  <a:pt x="1381275" y="206014"/>
                </a:lnTo>
                <a:lnTo>
                  <a:pt x="1389113" y="207962"/>
                </a:lnTo>
                <a:lnTo>
                  <a:pt x="1397787" y="210934"/>
                </a:lnTo>
                <a:lnTo>
                  <a:pt x="1403565" y="212420"/>
                </a:lnTo>
                <a:lnTo>
                  <a:pt x="1409357" y="215392"/>
                </a:lnTo>
                <a:lnTo>
                  <a:pt x="1410804" y="216877"/>
                </a:lnTo>
                <a:lnTo>
                  <a:pt x="1410804" y="230251"/>
                </a:lnTo>
                <a:lnTo>
                  <a:pt x="1372854" y="246967"/>
                </a:lnTo>
                <a:lnTo>
                  <a:pt x="1355877" y="248081"/>
                </a:lnTo>
                <a:lnTo>
                  <a:pt x="1501863" y="248081"/>
                </a:lnTo>
                <a:lnTo>
                  <a:pt x="1501863" y="242138"/>
                </a:lnTo>
                <a:lnTo>
                  <a:pt x="1491742" y="242138"/>
                </a:lnTo>
                <a:lnTo>
                  <a:pt x="1485218" y="240048"/>
                </a:lnTo>
                <a:lnTo>
                  <a:pt x="1480724" y="235451"/>
                </a:lnTo>
                <a:lnTo>
                  <a:pt x="1478126" y="227511"/>
                </a:lnTo>
                <a:lnTo>
                  <a:pt x="1477391" y="216877"/>
                </a:lnTo>
                <a:lnTo>
                  <a:pt x="1477289" y="203517"/>
                </a:lnTo>
                <a:close/>
              </a:path>
              <a:path w="2946400" h="301625">
                <a:moveTo>
                  <a:pt x="1501863" y="240652"/>
                </a:moveTo>
                <a:lnTo>
                  <a:pt x="1491742" y="242138"/>
                </a:lnTo>
                <a:lnTo>
                  <a:pt x="1501863" y="242138"/>
                </a:lnTo>
                <a:lnTo>
                  <a:pt x="1501863" y="240652"/>
                </a:lnTo>
                <a:close/>
              </a:path>
              <a:path w="2946400" h="301625">
                <a:moveTo>
                  <a:pt x="1470359" y="106959"/>
                </a:moveTo>
                <a:lnTo>
                  <a:pt x="1363091" y="106959"/>
                </a:lnTo>
                <a:lnTo>
                  <a:pt x="1375267" y="107539"/>
                </a:lnTo>
                <a:lnTo>
                  <a:pt x="1385682" y="109372"/>
                </a:lnTo>
                <a:lnTo>
                  <a:pt x="1412252" y="142608"/>
                </a:lnTo>
                <a:lnTo>
                  <a:pt x="1412252" y="176771"/>
                </a:lnTo>
                <a:lnTo>
                  <a:pt x="1477289" y="176771"/>
                </a:lnTo>
                <a:lnTo>
                  <a:pt x="1477289" y="142608"/>
                </a:lnTo>
                <a:lnTo>
                  <a:pt x="1475391" y="122573"/>
                </a:lnTo>
                <a:lnTo>
                  <a:pt x="1470359" y="106959"/>
                </a:lnTo>
                <a:close/>
              </a:path>
              <a:path w="2946400" h="301625">
                <a:moveTo>
                  <a:pt x="1363091" y="54965"/>
                </a:moveTo>
                <a:lnTo>
                  <a:pt x="1315035" y="59607"/>
                </a:lnTo>
                <a:lnTo>
                  <a:pt x="1277810" y="74269"/>
                </a:lnTo>
                <a:lnTo>
                  <a:pt x="1248133" y="117726"/>
                </a:lnTo>
                <a:lnTo>
                  <a:pt x="1246009" y="136664"/>
                </a:lnTo>
                <a:lnTo>
                  <a:pt x="1313954" y="136664"/>
                </a:lnTo>
                <a:lnTo>
                  <a:pt x="1315015" y="129420"/>
                </a:lnTo>
                <a:lnTo>
                  <a:pt x="1318109" y="123291"/>
                </a:lnTo>
                <a:lnTo>
                  <a:pt x="1354443" y="107493"/>
                </a:lnTo>
                <a:lnTo>
                  <a:pt x="1363091" y="106959"/>
                </a:lnTo>
                <a:lnTo>
                  <a:pt x="1470359" y="106959"/>
                </a:lnTo>
                <a:lnTo>
                  <a:pt x="1469699" y="104909"/>
                </a:lnTo>
                <a:lnTo>
                  <a:pt x="1430377" y="67492"/>
                </a:lnTo>
                <a:lnTo>
                  <a:pt x="1388593" y="56356"/>
                </a:lnTo>
                <a:lnTo>
                  <a:pt x="1363091" y="54965"/>
                </a:lnTo>
                <a:close/>
              </a:path>
              <a:path w="2946400" h="301625">
                <a:moveTo>
                  <a:pt x="1604492" y="60909"/>
                </a:moveTo>
                <a:lnTo>
                  <a:pt x="1539443" y="60909"/>
                </a:lnTo>
                <a:lnTo>
                  <a:pt x="1539443" y="295605"/>
                </a:lnTo>
                <a:lnTo>
                  <a:pt x="1604492" y="295605"/>
                </a:lnTo>
                <a:lnTo>
                  <a:pt x="1604492" y="207962"/>
                </a:lnTo>
                <a:lnTo>
                  <a:pt x="1777949" y="207962"/>
                </a:lnTo>
                <a:lnTo>
                  <a:pt x="1777949" y="148551"/>
                </a:lnTo>
                <a:lnTo>
                  <a:pt x="1604492" y="148551"/>
                </a:lnTo>
                <a:lnTo>
                  <a:pt x="1604492" y="60909"/>
                </a:lnTo>
                <a:close/>
              </a:path>
              <a:path w="2946400" h="301625">
                <a:moveTo>
                  <a:pt x="1777949" y="207962"/>
                </a:moveTo>
                <a:lnTo>
                  <a:pt x="1712899" y="207962"/>
                </a:lnTo>
                <a:lnTo>
                  <a:pt x="1712899" y="295605"/>
                </a:lnTo>
                <a:lnTo>
                  <a:pt x="1777949" y="295605"/>
                </a:lnTo>
                <a:lnTo>
                  <a:pt x="1777949" y="207962"/>
                </a:lnTo>
                <a:close/>
              </a:path>
              <a:path w="2946400" h="301625">
                <a:moveTo>
                  <a:pt x="1777949" y="60909"/>
                </a:moveTo>
                <a:lnTo>
                  <a:pt x="1712899" y="60909"/>
                </a:lnTo>
                <a:lnTo>
                  <a:pt x="1712899" y="148551"/>
                </a:lnTo>
                <a:lnTo>
                  <a:pt x="1777949" y="148551"/>
                </a:lnTo>
                <a:lnTo>
                  <a:pt x="1777949" y="60909"/>
                </a:lnTo>
                <a:close/>
              </a:path>
              <a:path w="2946400" h="301625">
                <a:moveTo>
                  <a:pt x="1944179" y="54965"/>
                </a:moveTo>
                <a:lnTo>
                  <a:pt x="1891782" y="62945"/>
                </a:lnTo>
                <a:lnTo>
                  <a:pt x="1850224" y="87642"/>
                </a:lnTo>
                <a:lnTo>
                  <a:pt x="1824385" y="126639"/>
                </a:lnTo>
                <a:lnTo>
                  <a:pt x="1816976" y="176771"/>
                </a:lnTo>
                <a:lnTo>
                  <a:pt x="1818715" y="203440"/>
                </a:lnTo>
                <a:lnTo>
                  <a:pt x="1834662" y="248424"/>
                </a:lnTo>
                <a:lnTo>
                  <a:pt x="1869784" y="280408"/>
                </a:lnTo>
                <a:lnTo>
                  <a:pt x="1916490" y="296605"/>
                </a:lnTo>
                <a:lnTo>
                  <a:pt x="1944179" y="298577"/>
                </a:lnTo>
                <a:lnTo>
                  <a:pt x="1971874" y="296605"/>
                </a:lnTo>
                <a:lnTo>
                  <a:pt x="2018581" y="280408"/>
                </a:lnTo>
                <a:lnTo>
                  <a:pt x="2054154" y="247798"/>
                </a:lnTo>
                <a:lnTo>
                  <a:pt x="2057207" y="242138"/>
                </a:lnTo>
                <a:lnTo>
                  <a:pt x="1942731" y="242138"/>
                </a:lnTo>
                <a:lnTo>
                  <a:pt x="1929207" y="241023"/>
                </a:lnTo>
                <a:lnTo>
                  <a:pt x="1888892" y="214813"/>
                </a:lnTo>
                <a:lnTo>
                  <a:pt x="1879130" y="178257"/>
                </a:lnTo>
                <a:lnTo>
                  <a:pt x="1880215" y="164584"/>
                </a:lnTo>
                <a:lnTo>
                  <a:pt x="1905741" y="124406"/>
                </a:lnTo>
                <a:lnTo>
                  <a:pt x="1942731" y="114376"/>
                </a:lnTo>
                <a:lnTo>
                  <a:pt x="2058224" y="114376"/>
                </a:lnTo>
                <a:lnTo>
                  <a:pt x="2053543" y="105749"/>
                </a:lnTo>
                <a:lnTo>
                  <a:pt x="2038146" y="87642"/>
                </a:lnTo>
                <a:lnTo>
                  <a:pt x="2018581" y="73133"/>
                </a:lnTo>
                <a:lnTo>
                  <a:pt x="1996582" y="62945"/>
                </a:lnTo>
                <a:lnTo>
                  <a:pt x="1971874" y="56937"/>
                </a:lnTo>
                <a:lnTo>
                  <a:pt x="1944179" y="54965"/>
                </a:lnTo>
                <a:close/>
              </a:path>
              <a:path w="2946400" h="301625">
                <a:moveTo>
                  <a:pt x="2058224" y="114376"/>
                </a:moveTo>
                <a:lnTo>
                  <a:pt x="1942731" y="114376"/>
                </a:lnTo>
                <a:lnTo>
                  <a:pt x="1956263" y="115490"/>
                </a:lnTo>
                <a:lnTo>
                  <a:pt x="1968574" y="118833"/>
                </a:lnTo>
                <a:lnTo>
                  <a:pt x="2001999" y="152446"/>
                </a:lnTo>
                <a:lnTo>
                  <a:pt x="2006333" y="178257"/>
                </a:lnTo>
                <a:lnTo>
                  <a:pt x="2005249" y="191930"/>
                </a:lnTo>
                <a:lnTo>
                  <a:pt x="1979734" y="232108"/>
                </a:lnTo>
                <a:lnTo>
                  <a:pt x="1942731" y="242138"/>
                </a:lnTo>
                <a:lnTo>
                  <a:pt x="2057207" y="242138"/>
                </a:lnTo>
                <a:lnTo>
                  <a:pt x="2065423" y="226907"/>
                </a:lnTo>
                <a:lnTo>
                  <a:pt x="2072086" y="203231"/>
                </a:lnTo>
                <a:lnTo>
                  <a:pt x="2074278" y="176771"/>
                </a:lnTo>
                <a:lnTo>
                  <a:pt x="2071883" y="150313"/>
                </a:lnTo>
                <a:lnTo>
                  <a:pt x="2064880" y="126639"/>
                </a:lnTo>
                <a:lnTo>
                  <a:pt x="2058224" y="114376"/>
                </a:lnTo>
                <a:close/>
              </a:path>
              <a:path w="2946400" h="301625">
                <a:moveTo>
                  <a:pt x="2233282" y="62382"/>
                </a:moveTo>
                <a:lnTo>
                  <a:pt x="2110422" y="62382"/>
                </a:lnTo>
                <a:lnTo>
                  <a:pt x="2110422" y="297103"/>
                </a:lnTo>
                <a:lnTo>
                  <a:pt x="2246287" y="297103"/>
                </a:lnTo>
                <a:lnTo>
                  <a:pt x="2270434" y="296244"/>
                </a:lnTo>
                <a:lnTo>
                  <a:pt x="2307884" y="288954"/>
                </a:lnTo>
                <a:lnTo>
                  <a:pt x="2338441" y="262558"/>
                </a:lnTo>
                <a:lnTo>
                  <a:pt x="2343034" y="248081"/>
                </a:lnTo>
                <a:lnTo>
                  <a:pt x="2176907" y="248081"/>
                </a:lnTo>
                <a:lnTo>
                  <a:pt x="2176907" y="199059"/>
                </a:lnTo>
                <a:lnTo>
                  <a:pt x="2334245" y="199059"/>
                </a:lnTo>
                <a:lnTo>
                  <a:pt x="2332181" y="195598"/>
                </a:lnTo>
                <a:lnTo>
                  <a:pt x="2325789" y="188658"/>
                </a:lnTo>
                <a:lnTo>
                  <a:pt x="2321458" y="185686"/>
                </a:lnTo>
                <a:lnTo>
                  <a:pt x="2309888" y="179743"/>
                </a:lnTo>
                <a:lnTo>
                  <a:pt x="2298331" y="175285"/>
                </a:lnTo>
                <a:lnTo>
                  <a:pt x="2292540" y="175285"/>
                </a:lnTo>
                <a:lnTo>
                  <a:pt x="2292540" y="172313"/>
                </a:lnTo>
                <a:lnTo>
                  <a:pt x="2301214" y="169341"/>
                </a:lnTo>
                <a:lnTo>
                  <a:pt x="2309888" y="164884"/>
                </a:lnTo>
                <a:lnTo>
                  <a:pt x="2317115" y="158940"/>
                </a:lnTo>
                <a:lnTo>
                  <a:pt x="2321022" y="154495"/>
                </a:lnTo>
                <a:lnTo>
                  <a:pt x="2175459" y="154495"/>
                </a:lnTo>
                <a:lnTo>
                  <a:pt x="2175459" y="108445"/>
                </a:lnTo>
                <a:lnTo>
                  <a:pt x="2327129" y="108445"/>
                </a:lnTo>
                <a:lnTo>
                  <a:pt x="2324541" y="95600"/>
                </a:lnTo>
                <a:lnTo>
                  <a:pt x="2307175" y="76682"/>
                </a:lnTo>
                <a:lnTo>
                  <a:pt x="2277072" y="65841"/>
                </a:lnTo>
                <a:lnTo>
                  <a:pt x="2233282" y="62382"/>
                </a:lnTo>
                <a:close/>
              </a:path>
              <a:path w="2946400" h="301625">
                <a:moveTo>
                  <a:pt x="2334245" y="199059"/>
                </a:moveTo>
                <a:lnTo>
                  <a:pt x="2240508" y="199059"/>
                </a:lnTo>
                <a:lnTo>
                  <a:pt x="2256521" y="200706"/>
                </a:lnTo>
                <a:lnTo>
                  <a:pt x="2267789" y="205554"/>
                </a:lnTo>
                <a:lnTo>
                  <a:pt x="2274450" y="213466"/>
                </a:lnTo>
                <a:lnTo>
                  <a:pt x="2276640" y="224307"/>
                </a:lnTo>
                <a:lnTo>
                  <a:pt x="2274246" y="234290"/>
                </a:lnTo>
                <a:lnTo>
                  <a:pt x="2267246" y="241766"/>
                </a:lnTo>
                <a:lnTo>
                  <a:pt x="2255910" y="246456"/>
                </a:lnTo>
                <a:lnTo>
                  <a:pt x="2240508" y="248081"/>
                </a:lnTo>
                <a:lnTo>
                  <a:pt x="2343034" y="248081"/>
                </a:lnTo>
                <a:lnTo>
                  <a:pt x="2344585" y="231736"/>
                </a:lnTo>
                <a:lnTo>
                  <a:pt x="2342257" y="217274"/>
                </a:lnTo>
                <a:lnTo>
                  <a:pt x="2337896" y="205182"/>
                </a:lnTo>
                <a:lnTo>
                  <a:pt x="2334245" y="199059"/>
                </a:lnTo>
                <a:close/>
              </a:path>
              <a:path w="2946400" h="301625">
                <a:moveTo>
                  <a:pt x="2327129" y="108445"/>
                </a:moveTo>
                <a:lnTo>
                  <a:pt x="2231834" y="108445"/>
                </a:lnTo>
                <a:lnTo>
                  <a:pt x="2245338" y="109836"/>
                </a:lnTo>
                <a:lnTo>
                  <a:pt x="2255321" y="114011"/>
                </a:lnTo>
                <a:lnTo>
                  <a:pt x="2261511" y="120971"/>
                </a:lnTo>
                <a:lnTo>
                  <a:pt x="2263635" y="130721"/>
                </a:lnTo>
                <a:lnTo>
                  <a:pt x="2261716" y="140704"/>
                </a:lnTo>
                <a:lnTo>
                  <a:pt x="2255869" y="148180"/>
                </a:lnTo>
                <a:lnTo>
                  <a:pt x="2245954" y="152870"/>
                </a:lnTo>
                <a:lnTo>
                  <a:pt x="2231834" y="154495"/>
                </a:lnTo>
                <a:lnTo>
                  <a:pt x="2321022" y="154495"/>
                </a:lnTo>
                <a:lnTo>
                  <a:pt x="2322195" y="153161"/>
                </a:lnTo>
                <a:lnTo>
                  <a:pt x="2326327" y="145016"/>
                </a:lnTo>
                <a:lnTo>
                  <a:pt x="2329103" y="134921"/>
                </a:lnTo>
                <a:lnTo>
                  <a:pt x="2330119" y="123291"/>
                </a:lnTo>
                <a:lnTo>
                  <a:pt x="2327129" y="108445"/>
                </a:lnTo>
                <a:close/>
              </a:path>
              <a:path w="2946400" h="301625">
                <a:moveTo>
                  <a:pt x="2726194" y="155968"/>
                </a:moveTo>
                <a:lnTo>
                  <a:pt x="2685542" y="160426"/>
                </a:lnTo>
                <a:lnTo>
                  <a:pt x="2640025" y="183852"/>
                </a:lnTo>
                <a:lnTo>
                  <a:pt x="2623566" y="228765"/>
                </a:lnTo>
                <a:lnTo>
                  <a:pt x="2625214" y="245479"/>
                </a:lnTo>
                <a:lnTo>
                  <a:pt x="2651023" y="282244"/>
                </a:lnTo>
                <a:lnTo>
                  <a:pt x="2699202" y="298950"/>
                </a:lnTo>
                <a:lnTo>
                  <a:pt x="2718968" y="300062"/>
                </a:lnTo>
                <a:lnTo>
                  <a:pt x="2737580" y="299273"/>
                </a:lnTo>
                <a:lnTo>
                  <a:pt x="2778226" y="289674"/>
                </a:lnTo>
                <a:lnTo>
                  <a:pt x="2804248" y="267385"/>
                </a:lnTo>
                <a:lnTo>
                  <a:pt x="2939558" y="267385"/>
                </a:lnTo>
                <a:lnTo>
                  <a:pt x="2938318" y="266085"/>
                </a:lnTo>
                <a:lnTo>
                  <a:pt x="2930865" y="259143"/>
                </a:lnTo>
                <a:lnTo>
                  <a:pt x="2924225" y="254012"/>
                </a:lnTo>
                <a:lnTo>
                  <a:pt x="2925466" y="248081"/>
                </a:lnTo>
                <a:lnTo>
                  <a:pt x="2746425" y="248081"/>
                </a:lnTo>
                <a:lnTo>
                  <a:pt x="2722826" y="246688"/>
                </a:lnTo>
                <a:lnTo>
                  <a:pt x="2706136" y="242509"/>
                </a:lnTo>
                <a:lnTo>
                  <a:pt x="2696221" y="235544"/>
                </a:lnTo>
                <a:lnTo>
                  <a:pt x="2692946" y="225793"/>
                </a:lnTo>
                <a:lnTo>
                  <a:pt x="2696221" y="216044"/>
                </a:lnTo>
                <a:lnTo>
                  <a:pt x="2706136" y="209083"/>
                </a:lnTo>
                <a:lnTo>
                  <a:pt x="2722826" y="204908"/>
                </a:lnTo>
                <a:lnTo>
                  <a:pt x="2746425" y="203517"/>
                </a:lnTo>
                <a:lnTo>
                  <a:pt x="2866402" y="203517"/>
                </a:lnTo>
                <a:lnTo>
                  <a:pt x="2866402" y="175285"/>
                </a:lnTo>
                <a:lnTo>
                  <a:pt x="2801353" y="175285"/>
                </a:lnTo>
                <a:lnTo>
                  <a:pt x="2794127" y="169341"/>
                </a:lnTo>
                <a:lnTo>
                  <a:pt x="2790064" y="167112"/>
                </a:lnTo>
                <a:lnTo>
                  <a:pt x="2748780" y="157083"/>
                </a:lnTo>
                <a:lnTo>
                  <a:pt x="2737826" y="156247"/>
                </a:lnTo>
                <a:lnTo>
                  <a:pt x="2726194" y="155968"/>
                </a:lnTo>
                <a:close/>
              </a:path>
              <a:path w="2946400" h="301625">
                <a:moveTo>
                  <a:pt x="2939558" y="267385"/>
                </a:moveTo>
                <a:lnTo>
                  <a:pt x="2807144" y="267385"/>
                </a:lnTo>
                <a:lnTo>
                  <a:pt x="2808592" y="270357"/>
                </a:lnTo>
                <a:lnTo>
                  <a:pt x="2810027" y="274815"/>
                </a:lnTo>
                <a:lnTo>
                  <a:pt x="2840393" y="297103"/>
                </a:lnTo>
                <a:lnTo>
                  <a:pt x="2843276" y="298577"/>
                </a:lnTo>
                <a:lnTo>
                  <a:pt x="2853397" y="298577"/>
                </a:lnTo>
                <a:lnTo>
                  <a:pt x="2857728" y="300062"/>
                </a:lnTo>
                <a:lnTo>
                  <a:pt x="2877972" y="300062"/>
                </a:lnTo>
                <a:lnTo>
                  <a:pt x="2882303" y="298577"/>
                </a:lnTo>
                <a:lnTo>
                  <a:pt x="2895900" y="295700"/>
                </a:lnTo>
                <a:lnTo>
                  <a:pt x="2910851" y="291153"/>
                </a:lnTo>
                <a:lnTo>
                  <a:pt x="2927428" y="284378"/>
                </a:lnTo>
                <a:lnTo>
                  <a:pt x="2945904" y="274815"/>
                </a:lnTo>
                <a:lnTo>
                  <a:pt x="2944144" y="272191"/>
                </a:lnTo>
                <a:lnTo>
                  <a:pt x="2939558" y="267385"/>
                </a:lnTo>
                <a:close/>
              </a:path>
              <a:path w="2946400" h="301625">
                <a:moveTo>
                  <a:pt x="2444318" y="60909"/>
                </a:moveTo>
                <a:lnTo>
                  <a:pt x="2379268" y="60909"/>
                </a:lnTo>
                <a:lnTo>
                  <a:pt x="2379268" y="295605"/>
                </a:lnTo>
                <a:lnTo>
                  <a:pt x="2444318" y="295605"/>
                </a:lnTo>
                <a:lnTo>
                  <a:pt x="2444318" y="179743"/>
                </a:lnTo>
                <a:lnTo>
                  <a:pt x="2523190" y="179743"/>
                </a:lnTo>
                <a:lnTo>
                  <a:pt x="2518041" y="173799"/>
                </a:lnTo>
                <a:lnTo>
                  <a:pt x="2520591" y="170827"/>
                </a:lnTo>
                <a:lnTo>
                  <a:pt x="2444318" y="170827"/>
                </a:lnTo>
                <a:lnTo>
                  <a:pt x="2444318" y="60909"/>
                </a:lnTo>
                <a:close/>
              </a:path>
              <a:path w="2946400" h="301625">
                <a:moveTo>
                  <a:pt x="2523190" y="179743"/>
                </a:moveTo>
                <a:lnTo>
                  <a:pt x="2444318" y="179743"/>
                </a:lnTo>
                <a:lnTo>
                  <a:pt x="2545499" y="295605"/>
                </a:lnTo>
                <a:lnTo>
                  <a:pt x="2623566" y="295605"/>
                </a:lnTo>
                <a:lnTo>
                  <a:pt x="2523190" y="179743"/>
                </a:lnTo>
                <a:close/>
              </a:path>
              <a:path w="2946400" h="301625">
                <a:moveTo>
                  <a:pt x="2866402" y="203517"/>
                </a:moveTo>
                <a:lnTo>
                  <a:pt x="2746425" y="203517"/>
                </a:lnTo>
                <a:lnTo>
                  <a:pt x="2755080" y="203794"/>
                </a:lnTo>
                <a:lnTo>
                  <a:pt x="2763597" y="204625"/>
                </a:lnTo>
                <a:lnTo>
                  <a:pt x="2771841" y="206014"/>
                </a:lnTo>
                <a:lnTo>
                  <a:pt x="2779674" y="207962"/>
                </a:lnTo>
                <a:lnTo>
                  <a:pt x="2788348" y="210934"/>
                </a:lnTo>
                <a:lnTo>
                  <a:pt x="2794127" y="212420"/>
                </a:lnTo>
                <a:lnTo>
                  <a:pt x="2799918" y="215392"/>
                </a:lnTo>
                <a:lnTo>
                  <a:pt x="2801353" y="216877"/>
                </a:lnTo>
                <a:lnTo>
                  <a:pt x="2801353" y="230251"/>
                </a:lnTo>
                <a:lnTo>
                  <a:pt x="2763416" y="246967"/>
                </a:lnTo>
                <a:lnTo>
                  <a:pt x="2746425" y="248081"/>
                </a:lnTo>
                <a:lnTo>
                  <a:pt x="2925466" y="248081"/>
                </a:lnTo>
                <a:lnTo>
                  <a:pt x="2925899" y="246010"/>
                </a:lnTo>
                <a:lnTo>
                  <a:pt x="2926343" y="240652"/>
                </a:lnTo>
                <a:lnTo>
                  <a:pt x="2880855" y="240652"/>
                </a:lnTo>
                <a:lnTo>
                  <a:pt x="2874332" y="239421"/>
                </a:lnTo>
                <a:lnTo>
                  <a:pt x="2869838" y="235265"/>
                </a:lnTo>
                <a:lnTo>
                  <a:pt x="2867239" y="227488"/>
                </a:lnTo>
                <a:lnTo>
                  <a:pt x="2866505" y="216877"/>
                </a:lnTo>
                <a:lnTo>
                  <a:pt x="2866402" y="203517"/>
                </a:lnTo>
                <a:close/>
              </a:path>
              <a:path w="2946400" h="301625">
                <a:moveTo>
                  <a:pt x="2927121" y="222821"/>
                </a:moveTo>
                <a:lnTo>
                  <a:pt x="2914287" y="231458"/>
                </a:lnTo>
                <a:lnTo>
                  <a:pt x="2905791" y="236194"/>
                </a:lnTo>
                <a:lnTo>
                  <a:pt x="2897839" y="238702"/>
                </a:lnTo>
                <a:lnTo>
                  <a:pt x="2886633" y="240652"/>
                </a:lnTo>
                <a:lnTo>
                  <a:pt x="2926343" y="240652"/>
                </a:lnTo>
                <a:lnTo>
                  <a:pt x="2926713" y="236194"/>
                </a:lnTo>
                <a:lnTo>
                  <a:pt x="2926772" y="235265"/>
                </a:lnTo>
                <a:lnTo>
                  <a:pt x="2927001" y="228765"/>
                </a:lnTo>
                <a:lnTo>
                  <a:pt x="2927121" y="222821"/>
                </a:lnTo>
                <a:close/>
              </a:path>
              <a:path w="2946400" h="301625">
                <a:moveTo>
                  <a:pt x="2858994" y="105473"/>
                </a:moveTo>
                <a:lnTo>
                  <a:pt x="2752217" y="105473"/>
                </a:lnTo>
                <a:lnTo>
                  <a:pt x="2764391" y="106053"/>
                </a:lnTo>
                <a:lnTo>
                  <a:pt x="2774802" y="107886"/>
                </a:lnTo>
                <a:lnTo>
                  <a:pt x="2801353" y="141122"/>
                </a:lnTo>
                <a:lnTo>
                  <a:pt x="2801353" y="175285"/>
                </a:lnTo>
                <a:lnTo>
                  <a:pt x="2866402" y="175285"/>
                </a:lnTo>
                <a:lnTo>
                  <a:pt x="2866402" y="142608"/>
                </a:lnTo>
                <a:lnTo>
                  <a:pt x="2864505" y="122573"/>
                </a:lnTo>
                <a:lnTo>
                  <a:pt x="2858994" y="105473"/>
                </a:lnTo>
                <a:close/>
              </a:path>
              <a:path w="2946400" h="301625">
                <a:moveTo>
                  <a:pt x="2614891" y="60909"/>
                </a:moveTo>
                <a:lnTo>
                  <a:pt x="2538272" y="60909"/>
                </a:lnTo>
                <a:lnTo>
                  <a:pt x="2444318" y="170827"/>
                </a:lnTo>
                <a:lnTo>
                  <a:pt x="2520591" y="170827"/>
                </a:lnTo>
                <a:lnTo>
                  <a:pt x="2614891" y="60909"/>
                </a:lnTo>
                <a:close/>
              </a:path>
              <a:path w="2946400" h="301625">
                <a:moveTo>
                  <a:pt x="2752217" y="54965"/>
                </a:moveTo>
                <a:lnTo>
                  <a:pt x="2704152" y="59607"/>
                </a:lnTo>
                <a:lnTo>
                  <a:pt x="2666936" y="74269"/>
                </a:lnTo>
                <a:lnTo>
                  <a:pt x="2637247" y="116264"/>
                </a:lnTo>
                <a:lnTo>
                  <a:pt x="2635123" y="135178"/>
                </a:lnTo>
                <a:lnTo>
                  <a:pt x="2703068" y="135178"/>
                </a:lnTo>
                <a:lnTo>
                  <a:pt x="2704129" y="127935"/>
                </a:lnTo>
                <a:lnTo>
                  <a:pt x="2707222" y="121805"/>
                </a:lnTo>
                <a:lnTo>
                  <a:pt x="2743562" y="106007"/>
                </a:lnTo>
                <a:lnTo>
                  <a:pt x="2752217" y="105473"/>
                </a:lnTo>
                <a:lnTo>
                  <a:pt x="2858994" y="105473"/>
                </a:lnTo>
                <a:lnTo>
                  <a:pt x="2858812" y="104909"/>
                </a:lnTo>
                <a:lnTo>
                  <a:pt x="2819496" y="67492"/>
                </a:lnTo>
                <a:lnTo>
                  <a:pt x="2777713" y="56356"/>
                </a:lnTo>
                <a:lnTo>
                  <a:pt x="2752217" y="54965"/>
                </a:lnTo>
                <a:close/>
              </a:path>
              <a:path w="2946400" h="301625">
                <a:moveTo>
                  <a:pt x="8674" y="0"/>
                </a:moveTo>
                <a:lnTo>
                  <a:pt x="0" y="0"/>
                </a:lnTo>
                <a:lnTo>
                  <a:pt x="0" y="295605"/>
                </a:lnTo>
                <a:lnTo>
                  <a:pt x="72275" y="295605"/>
                </a:lnTo>
                <a:lnTo>
                  <a:pt x="72275" y="101015"/>
                </a:lnTo>
                <a:lnTo>
                  <a:pt x="359930" y="101015"/>
                </a:lnTo>
                <a:lnTo>
                  <a:pt x="359930" y="78727"/>
                </a:lnTo>
                <a:lnTo>
                  <a:pt x="180682" y="78727"/>
                </a:lnTo>
                <a:lnTo>
                  <a:pt x="142626" y="57444"/>
                </a:lnTo>
                <a:lnTo>
                  <a:pt x="95221" y="36577"/>
                </a:lnTo>
                <a:lnTo>
                  <a:pt x="47544" y="17103"/>
                </a:lnTo>
                <a:lnTo>
                  <a:pt x="8674" y="0"/>
                </a:lnTo>
                <a:close/>
              </a:path>
              <a:path w="2946400" h="301625">
                <a:moveTo>
                  <a:pt x="359930" y="101015"/>
                </a:moveTo>
                <a:lnTo>
                  <a:pt x="287655" y="101015"/>
                </a:lnTo>
                <a:lnTo>
                  <a:pt x="287655" y="295605"/>
                </a:lnTo>
                <a:lnTo>
                  <a:pt x="359930" y="295605"/>
                </a:lnTo>
                <a:lnTo>
                  <a:pt x="359930" y="101015"/>
                </a:lnTo>
                <a:close/>
              </a:path>
              <a:path w="2946400" h="301625">
                <a:moveTo>
                  <a:pt x="287655" y="101015"/>
                </a:moveTo>
                <a:lnTo>
                  <a:pt x="72275" y="101015"/>
                </a:lnTo>
                <a:lnTo>
                  <a:pt x="112999" y="117444"/>
                </a:lnTo>
                <a:lnTo>
                  <a:pt x="145453" y="135545"/>
                </a:lnTo>
                <a:lnTo>
                  <a:pt x="168419" y="151977"/>
                </a:lnTo>
                <a:lnTo>
                  <a:pt x="180682" y="163398"/>
                </a:lnTo>
                <a:lnTo>
                  <a:pt x="192116" y="152818"/>
                </a:lnTo>
                <a:lnTo>
                  <a:pt x="214656" y="136664"/>
                </a:lnTo>
                <a:lnTo>
                  <a:pt x="246953" y="118281"/>
                </a:lnTo>
                <a:lnTo>
                  <a:pt x="287655" y="101015"/>
                </a:lnTo>
                <a:close/>
              </a:path>
              <a:path w="2946400" h="301625">
                <a:moveTo>
                  <a:pt x="359930" y="0"/>
                </a:moveTo>
                <a:lnTo>
                  <a:pt x="351256" y="0"/>
                </a:lnTo>
                <a:lnTo>
                  <a:pt x="312406" y="17103"/>
                </a:lnTo>
                <a:lnTo>
                  <a:pt x="264883" y="36577"/>
                </a:lnTo>
                <a:lnTo>
                  <a:pt x="217904" y="57444"/>
                </a:lnTo>
                <a:lnTo>
                  <a:pt x="180682" y="78727"/>
                </a:lnTo>
                <a:lnTo>
                  <a:pt x="359930" y="78727"/>
                </a:lnTo>
                <a:lnTo>
                  <a:pt x="359930" y="0"/>
                </a:lnTo>
                <a:close/>
              </a:path>
            </a:pathLst>
          </a:custGeom>
          <a:solidFill>
            <a:srgbClr val="E733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2100" y="1948985"/>
            <a:ext cx="9690100" cy="4049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4400" b="1" spc="50" dirty="0" smtClean="0">
                <a:solidFill>
                  <a:srgbClr val="FFFFFF"/>
                </a:solidFill>
                <a:latin typeface="Montserrat"/>
                <a:cs typeface="Montserrat"/>
              </a:rPr>
              <a:t>Укрупненные проектные инициативы как способ консолидации библиотечного сообщества</a:t>
            </a: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endParaRPr lang="ru-RU" sz="2100" b="1" spc="-15" dirty="0" smtClean="0">
              <a:solidFill>
                <a:srgbClr val="FFFFFF"/>
              </a:solidFill>
              <a:latin typeface="Montserrat SemiBold"/>
              <a:cs typeface="Montserrat SemiBold"/>
            </a:endParaRPr>
          </a:p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lang="ru-RU" sz="2100" b="1" spc="-15" dirty="0" smtClean="0">
                <a:solidFill>
                  <a:srgbClr val="FFFFFF"/>
                </a:solidFill>
                <a:latin typeface="Montserrat SemiBold"/>
                <a:cs typeface="Montserrat SemiBold"/>
              </a:rPr>
              <a:t>О. Я. Палкевич, канд. </a:t>
            </a:r>
            <a:r>
              <a:rPr lang="ru-RU" sz="2100" b="1" spc="-15" dirty="0" err="1" smtClean="0">
                <a:solidFill>
                  <a:srgbClr val="FFFFFF"/>
                </a:solidFill>
                <a:latin typeface="Montserrat SemiBold"/>
                <a:cs typeface="Montserrat SemiBold"/>
              </a:rPr>
              <a:t>филол</a:t>
            </a:r>
            <a:r>
              <a:rPr lang="ru-RU" sz="2100" b="1" spc="-15" dirty="0" smtClean="0">
                <a:solidFill>
                  <a:srgbClr val="FFFFFF"/>
                </a:solidFill>
                <a:latin typeface="Montserrat SemiBold"/>
                <a:cs typeface="Montserrat SemiBold"/>
              </a:rPr>
              <a:t>. наук, доцент, гл. научный сотрудник научно-методического отдела ИОГУНБ</a:t>
            </a:r>
            <a:endParaRPr sz="2100" dirty="0">
              <a:latin typeface="Montserrat SemiBold"/>
              <a:cs typeface="Montserrat SemiBold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92806" y="283561"/>
            <a:ext cx="11606387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6445">
              <a:lnSpc>
                <a:spcPct val="100000"/>
              </a:lnSpc>
              <a:spcBef>
                <a:spcPts val="100"/>
              </a:spcBef>
            </a:pPr>
            <a:r>
              <a:rPr dirty="0" smtClean="0"/>
              <a:t>2</a:t>
            </a:r>
            <a:r>
              <a:rPr spc="-30" dirty="0" smtClean="0"/>
              <a:t>0</a:t>
            </a:r>
            <a:r>
              <a:rPr dirty="0" smtClean="0"/>
              <a:t>2</a:t>
            </a:r>
            <a:r>
              <a:rPr lang="ru-RU" dirty="0" smtClean="0"/>
              <a:t>1</a:t>
            </a:r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724890" y="6252437"/>
            <a:ext cx="116839" cy="233679"/>
          </a:xfrm>
          <a:custGeom>
            <a:avLst/>
            <a:gdLst/>
            <a:ahLst/>
            <a:cxnLst/>
            <a:rect l="l" t="t" r="r" b="b"/>
            <a:pathLst>
              <a:path w="116840" h="233679">
                <a:moveTo>
                  <a:pt x="0" y="233679"/>
                </a:moveTo>
                <a:lnTo>
                  <a:pt x="116839" y="116839"/>
                </a:lnTo>
                <a:lnTo>
                  <a:pt x="0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1482321" y="6252437"/>
            <a:ext cx="116839" cy="233679"/>
          </a:xfrm>
          <a:custGeom>
            <a:avLst/>
            <a:gdLst/>
            <a:ahLst/>
            <a:cxnLst/>
            <a:rect l="l" t="t" r="r" b="b"/>
            <a:pathLst>
              <a:path w="116840" h="233679">
                <a:moveTo>
                  <a:pt x="0" y="233679"/>
                </a:moveTo>
                <a:lnTo>
                  <a:pt x="116839" y="116839"/>
                </a:lnTo>
                <a:lnTo>
                  <a:pt x="0" y="0"/>
                </a:lnTo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51323" y="2227599"/>
            <a:ext cx="9254136" cy="2245692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>
            <a:defPPr>
              <a:defRPr lang="ru-RU"/>
            </a:defPPr>
            <a:lvl1pPr marL="12700" marR="5080">
              <a:lnSpc>
                <a:spcPct val="100600"/>
              </a:lnSpc>
              <a:spcBef>
                <a:spcPts val="95"/>
              </a:spcBef>
              <a:tabLst>
                <a:tab pos="7852409" algn="l"/>
              </a:tabLst>
              <a:defRPr sz="3600" i="1">
                <a:latin typeface="Montserrat" panose="00000500000000000000" pitchFamily="2" charset="-52"/>
                <a:cs typeface="Montserrat Medium"/>
              </a:defRPr>
            </a:lvl1pPr>
          </a:lstStyle>
          <a:p>
            <a:r>
              <a:rPr lang="ru-RU" sz="2400" dirty="0"/>
              <a:t>Библиотека – </a:t>
            </a:r>
            <a:r>
              <a:rPr lang="ru-RU" sz="2400" dirty="0" err="1"/>
              <a:t>актор</a:t>
            </a:r>
            <a:r>
              <a:rPr lang="ru-RU" sz="2400" dirty="0"/>
              <a:t> и </a:t>
            </a:r>
            <a:r>
              <a:rPr lang="ru-RU" sz="2400" dirty="0" err="1"/>
              <a:t>контрибутор</a:t>
            </a:r>
            <a:r>
              <a:rPr lang="ru-RU" sz="2400" dirty="0"/>
              <a:t> информационного поля, производитель медиапродуктов, навигатор в информационном поле. Работа с цифровыми компетенциями как пучком грамотностей (цифровая грамотность, дата-грамотность, компьютерная грамотность). Библиотека как инициатор грамотного использования информации и знания.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608565"/>
            <a:ext cx="6795326" cy="113031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/>
              <a:t>Библиотека как центр работы с медиа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72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51323" y="2227599"/>
            <a:ext cx="9254136" cy="149959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>
            <a:defPPr>
              <a:defRPr lang="ru-RU"/>
            </a:defPPr>
            <a:lvl1pPr marL="12700" marR="5080">
              <a:lnSpc>
                <a:spcPct val="100600"/>
              </a:lnSpc>
              <a:spcBef>
                <a:spcPts val="95"/>
              </a:spcBef>
              <a:tabLst>
                <a:tab pos="7852409" algn="l"/>
              </a:tabLst>
              <a:defRPr sz="3600" i="1">
                <a:latin typeface="Montserrat" panose="00000500000000000000" pitchFamily="2" charset="-52"/>
                <a:cs typeface="Montserrat Medium"/>
              </a:defRPr>
            </a:lvl1pPr>
          </a:lstStyle>
          <a:p>
            <a:r>
              <a:rPr lang="ru-RU" sz="2400" dirty="0"/>
              <a:t>Краеведение, локальная история и культура, работа с наследием. Сбор, систематизация, хранение и передача культурного наследия на территориях, взаимодействие со смежными тематическими организациями, деятелями.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604197"/>
            <a:ext cx="6795326" cy="57040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/>
              <a:t>Гений места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01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604197"/>
            <a:ext cx="6795326" cy="57040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 smtClean="0"/>
              <a:t>Инжиниринг знания</a:t>
            </a: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05000" y="129540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latin typeface="Montserrat"/>
              </a:rPr>
              <a:t>Практическая реализация задачи создания современной цифровой библиографии на основе применения формальных онтологий при разработке баз данных (баз знаний), построенных на графах. Формирование набора инструментов и методик человеко-машинного семантического анализа документов библиотечного фонда и текстов для их декомпозиции (расчленения) с целью выделения и оперирования единицей хранения «Знание» в различных предметных областях. Сборка стека семантических технологий, дающих возможность библиотекарю-библиографу получить усиление своих когнитивных способностей за счёт использования интеллектуальных систем, автоматизация деятельности по предоставлению доступа к практическим знаниям конечному пользователю. Разработка на их основе пользовательских сервисов и приложений. Создание Центра компетенций </a:t>
            </a:r>
            <a:r>
              <a:rPr lang="ru-RU" i="1" dirty="0" smtClean="0">
                <a:latin typeface="Montserrat"/>
              </a:rPr>
              <a:t>«Атлас новых профессий», </a:t>
            </a:r>
            <a:r>
              <a:rPr lang="ru-RU" i="1" dirty="0">
                <a:latin typeface="Montserrat"/>
              </a:rPr>
              <a:t>реализация программ дополнительного профессионального образования для библиографов.</a:t>
            </a:r>
          </a:p>
        </p:txBody>
      </p:sp>
    </p:spTree>
    <p:extLst>
      <p:ext uri="{BB962C8B-B14F-4D97-AF65-F5344CB8AC3E}">
        <p14:creationId xmlns:p14="http://schemas.microsoft.com/office/powerpoint/2010/main" val="8213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2" y="604197"/>
            <a:ext cx="9078677" cy="1672492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 smtClean="0"/>
              <a:t>Библиотекарь в «Атласе новых профессий»</a:t>
            </a:r>
            <a:br>
              <a:rPr lang="ru-RU" sz="3600" spc="-3" dirty="0" smtClean="0"/>
            </a:b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1981200"/>
            <a:ext cx="8001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latin typeface="PT Serif"/>
              </a:rPr>
              <a:t>Разработка карт компетенций и описание группы специализаций «Библиотекарь» в «Атласе новых профессий». Подготовка технического задания на разработку комплекта игры серии «Мир профессий будущего». Описание группы специализаций «Библиотекарь» будет осуществляться в логике «Атласа новых профессий» после более детального анализа данных, полученных в ходе </a:t>
            </a:r>
            <a:r>
              <a:rPr lang="ru-RU" sz="2400" i="1" dirty="0" err="1">
                <a:latin typeface="PT Serif"/>
              </a:rPr>
              <a:t>форсайта</a:t>
            </a:r>
            <a:r>
              <a:rPr lang="ru-RU" sz="2400" i="1" dirty="0">
                <a:latin typeface="PT Serif"/>
              </a:rPr>
              <a:t>, экспертами разных отраслей.</a:t>
            </a:r>
          </a:p>
        </p:txBody>
      </p:sp>
    </p:spTree>
    <p:extLst>
      <p:ext uri="{BB962C8B-B14F-4D97-AF65-F5344CB8AC3E}">
        <p14:creationId xmlns:p14="http://schemas.microsoft.com/office/powerpoint/2010/main" val="148410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2" y="604197"/>
            <a:ext cx="9078677" cy="56449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 smtClean="0"/>
              <a:t>Живые библиотеки</a:t>
            </a: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1981200"/>
            <a:ext cx="8001000" cy="303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PT Serif"/>
                <a:ea typeface="Calibri"/>
                <a:cs typeface="Times New Roman"/>
              </a:rPr>
              <a:t>Сетевое сообщество «Живые библиотеки» – платформа инициативных людей, точка сборки групп для выражения идей и инициатив, обмена знаниями и совершения совместных действий. Это место создания и свободного обмена методическими материалами по масштабированию наиболее интересных проектных инициатив. Цель проекта – за минимальное время аккумулировать знания и синтезировать группы, способные решать крупные задачи и существенно влиять на векторы развития библиотек в повестке будущего.</a:t>
            </a:r>
          </a:p>
        </p:txBody>
      </p:sp>
    </p:spTree>
    <p:extLst>
      <p:ext uri="{BB962C8B-B14F-4D97-AF65-F5344CB8AC3E}">
        <p14:creationId xmlns:p14="http://schemas.microsoft.com/office/powerpoint/2010/main" val="26388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2" y="604197"/>
            <a:ext cx="9078677" cy="56449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 smtClean="0"/>
              <a:t>Лидеры и участники</a:t>
            </a: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1981200"/>
            <a:ext cx="8001000" cy="371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PT Serif"/>
                <a:ea typeface="Calibri"/>
                <a:cs typeface="Times New Roman"/>
              </a:rPr>
              <a:t>Лидер проектной инициативы отвечает за сборку группы, организует совещания, фокусирует инициативы внутри группы, определяет формы, планы и сроки реализации инициативы. </a:t>
            </a:r>
            <a:endParaRPr lang="ru-RU" sz="2000" i="1" dirty="0" smtClean="0">
              <a:latin typeface="PT Serif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i="1" dirty="0">
              <a:latin typeface="PT Serif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PT Serif"/>
                <a:ea typeface="Calibri"/>
                <a:cs typeface="Times New Roman"/>
              </a:rPr>
              <a:t>Участник проектной инициативы вносит на общих совещаниях рабочей группы свои предложения по формам, планам и срокам реализации инициативы, продвигает проектную инициативу в своей организации, находит единомышленников среди своих коллег и реализует инициативу в своей организации или в своем регионе. </a:t>
            </a:r>
          </a:p>
        </p:txBody>
      </p:sp>
    </p:spTree>
    <p:extLst>
      <p:ext uri="{BB962C8B-B14F-4D97-AF65-F5344CB8AC3E}">
        <p14:creationId xmlns:p14="http://schemas.microsoft.com/office/powerpoint/2010/main" val="364112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2" y="604197"/>
            <a:ext cx="9078677" cy="111849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 smtClean="0"/>
              <a:t>Порядок присоединения к инициативам</a:t>
            </a: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67000" y="1981200"/>
            <a:ext cx="8001000" cy="303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>
                <a:latin typeface="PT Serif"/>
                <a:ea typeface="Calibri"/>
                <a:cs typeface="Times New Roman"/>
              </a:rPr>
              <a:t>Формирование проектных групп, определение лидеров и участников проектных инициатив осуществляется в телеграмм-канале «Библиотекарь Будущего»: https://t.me/joinchat/MtBjzEteWHcwYzhi. </a:t>
            </a:r>
            <a:endParaRPr lang="ru-RU" sz="2000" i="1" dirty="0" smtClean="0">
              <a:latin typeface="PT Serif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sz="2000" i="1" dirty="0">
              <a:latin typeface="PT Serif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i="1" dirty="0" smtClean="0">
                <a:latin typeface="PT Serif"/>
                <a:ea typeface="Calibri"/>
                <a:cs typeface="Times New Roman"/>
              </a:rPr>
              <a:t>В </a:t>
            </a:r>
            <a:r>
              <a:rPr lang="ru-RU" sz="2000" i="1" dirty="0">
                <a:latin typeface="PT Serif"/>
                <a:ea typeface="Calibri"/>
                <a:cs typeface="Times New Roman"/>
              </a:rPr>
              <a:t>нем размещено описание каждой проектной инициативы. В комментариях под этим описанием можно выразить свое желание присоединиться к проектной группе и возглавить ее либо стать участником группы.</a:t>
            </a:r>
          </a:p>
        </p:txBody>
      </p:sp>
    </p:spTree>
    <p:extLst>
      <p:ext uri="{BB962C8B-B14F-4D97-AF65-F5344CB8AC3E}">
        <p14:creationId xmlns:p14="http://schemas.microsoft.com/office/powerpoint/2010/main" val="4242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400" y="1124742"/>
            <a:ext cx="8253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dirty="0" smtClean="0">
                <a:solidFill>
                  <a:schemeClr val="tx1"/>
                </a:solidFill>
                <a:latin typeface="Montserrat"/>
                <a:cs typeface="Montserrat"/>
              </a:rPr>
              <a:t>Материалы </a:t>
            </a:r>
            <a:r>
              <a:rPr lang="ru-RU" sz="1800" dirty="0" err="1" smtClean="0">
                <a:solidFill>
                  <a:schemeClr val="tx1"/>
                </a:solidFill>
                <a:latin typeface="Montserrat"/>
                <a:cs typeface="Montserrat"/>
              </a:rPr>
              <a:t>форсайт</a:t>
            </a:r>
            <a:r>
              <a:rPr lang="ru-RU" sz="1800" dirty="0" smtClean="0">
                <a:solidFill>
                  <a:schemeClr val="tx1"/>
                </a:solidFill>
                <a:latin typeface="Montserrat"/>
                <a:cs typeface="Montserrat"/>
              </a:rPr>
              <a:t>-сессии</a:t>
            </a:r>
            <a:endParaRPr sz="1800" dirty="0">
              <a:solidFill>
                <a:schemeClr val="tx1"/>
              </a:solidFill>
              <a:latin typeface="Montserrat"/>
              <a:cs typeface="Montserra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410200" y="286001"/>
            <a:ext cx="64886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Первые итоги </a:t>
            </a:r>
            <a:r>
              <a:rPr lang="ru-RU" sz="1500" b="1" spc="-15" dirty="0" err="1" smtClean="0">
                <a:solidFill>
                  <a:srgbClr val="E7332A"/>
                </a:solidFill>
                <a:latin typeface="Montserrat"/>
                <a:cs typeface="Montserrat"/>
              </a:rPr>
              <a:t>форсайт</a:t>
            </a: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-сессии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600200"/>
            <a:ext cx="10896600" cy="327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PT Serif"/>
                <a:ea typeface="Calibri"/>
                <a:cs typeface="Times New Roman"/>
              </a:rPr>
              <a:t>Итоговое резюме: </a:t>
            </a:r>
            <a:r>
              <a:rPr lang="en-US" dirty="0">
                <a:latin typeface="PT Serif"/>
                <a:ea typeface="Calibri"/>
                <a:cs typeface="Times New Roman"/>
              </a:rPr>
              <a:t>https://irklib.ru/news/5791/</a:t>
            </a:r>
            <a:endParaRPr lang="ru-RU" dirty="0" smtClean="0">
              <a:latin typeface="PT Serif"/>
              <a:ea typeface="Calibri"/>
              <a:cs typeface="Times New Roman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PT Serif"/>
                <a:ea typeface="Calibri"/>
                <a:cs typeface="Times New Roman"/>
              </a:rPr>
              <a:t>Видеозаписи публичных лекций: </a:t>
            </a:r>
            <a:r>
              <a:rPr lang="en-US" dirty="0">
                <a:latin typeface="PT Serif"/>
                <a:ea typeface="Calibri"/>
                <a:cs typeface="Times New Roman"/>
              </a:rPr>
              <a:t>https://www.youtube.com/watch?v=kPzf1mIxAU4&amp;list=PL2Flfb1UjzqBMoJfs_wpsrdQIapIyKLZH</a:t>
            </a:r>
            <a:endParaRPr lang="ru-RU" dirty="0" smtClean="0">
              <a:latin typeface="PT Serif"/>
              <a:ea typeface="Calibri"/>
              <a:cs typeface="Times New Roman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PT Serif"/>
                <a:ea typeface="Calibri"/>
                <a:cs typeface="Times New Roman"/>
              </a:rPr>
              <a:t>Полный массив данных: </a:t>
            </a:r>
            <a:r>
              <a:rPr lang="ru-RU" u="sng" dirty="0">
                <a:solidFill>
                  <a:srgbClr val="0563C1"/>
                </a:solidFill>
                <a:latin typeface="PT Serif"/>
                <a:ea typeface="Calibri"/>
                <a:cs typeface="Times New Roman"/>
                <a:hlinkClick r:id="rId3"/>
              </a:rPr>
              <a:t>https://miro.com/app/board/o9J_lPsoHb4=/</a:t>
            </a:r>
            <a:r>
              <a:rPr lang="ru-RU" dirty="0">
                <a:latin typeface="PT Serif"/>
                <a:ea typeface="Calibri"/>
              </a:rPr>
              <a:t> </a:t>
            </a:r>
            <a:endParaRPr lang="ru-RU" dirty="0" smtClean="0">
              <a:latin typeface="PT Serif"/>
              <a:ea typeface="Calibri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err="1" smtClean="0">
                <a:latin typeface="PT Serif"/>
                <a:ea typeface="Calibri"/>
                <a:cs typeface="Times New Roman"/>
              </a:rPr>
              <a:t>Пострелиз</a:t>
            </a:r>
            <a:r>
              <a:rPr lang="ru-RU" dirty="0" smtClean="0">
                <a:latin typeface="PT Serif"/>
                <a:ea typeface="Calibri"/>
                <a:cs typeface="Times New Roman"/>
              </a:rPr>
              <a:t> форума «Библиотекарь Будущего»: </a:t>
            </a:r>
            <a:r>
              <a:rPr lang="en-US" dirty="0">
                <a:latin typeface="PT Serif"/>
                <a:ea typeface="Calibri"/>
                <a:cs typeface="Times New Roman"/>
                <a:hlinkClick r:id="rId4"/>
              </a:rPr>
              <a:t>http://xn--80aacacvtbthqmh0dxl.xn--</a:t>
            </a:r>
            <a:r>
              <a:rPr lang="en-US" dirty="0" smtClean="0">
                <a:latin typeface="PT Serif"/>
                <a:ea typeface="Calibri"/>
                <a:cs typeface="Times New Roman"/>
                <a:hlinkClick r:id="rId4"/>
              </a:rPr>
              <a:t>p1ai/news/forum-bibliotekar-budushhego-proshyol-v-rgb</a:t>
            </a:r>
            <a:endParaRPr lang="ru-RU" dirty="0" smtClean="0">
              <a:latin typeface="PT Serif"/>
              <a:ea typeface="Calibri"/>
              <a:cs typeface="Times New Roman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PT Serif"/>
                <a:ea typeface="Calibri"/>
                <a:cs typeface="Times New Roman"/>
              </a:rPr>
              <a:t>Видеозапись трансляции форума «Библиотекарь Будущего»: </a:t>
            </a:r>
            <a:r>
              <a:rPr lang="en-US" dirty="0">
                <a:latin typeface="PT Serif"/>
                <a:ea typeface="Calibri"/>
                <a:cs typeface="Times New Roman"/>
              </a:rPr>
              <a:t>https://www.youtube.com/watch?v=1N45Dxm3Noc</a:t>
            </a:r>
            <a:endParaRPr lang="ru-RU" dirty="0" smtClean="0">
              <a:latin typeface="PT Serif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Montserra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065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400" y="1124742"/>
            <a:ext cx="8253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dirty="0" smtClean="0">
                <a:solidFill>
                  <a:schemeClr val="tx1"/>
                </a:solidFill>
                <a:latin typeface="Montserrat"/>
                <a:cs typeface="Montserrat"/>
              </a:rPr>
              <a:t>Календарь полезных событий </a:t>
            </a:r>
            <a:r>
              <a:rPr lang="ru-RU" sz="1800" dirty="0" err="1" smtClean="0">
                <a:solidFill>
                  <a:schemeClr val="tx1"/>
                </a:solidFill>
                <a:latin typeface="Montserrat"/>
                <a:cs typeface="Montserrat"/>
              </a:rPr>
              <a:t>форсайта</a:t>
            </a:r>
            <a:endParaRPr sz="1800" dirty="0">
              <a:solidFill>
                <a:schemeClr val="tx1"/>
              </a:solidFill>
              <a:latin typeface="Montserrat"/>
              <a:cs typeface="Montserra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410200" y="286001"/>
            <a:ext cx="64886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Укрупненные проектные инициативы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1600200"/>
            <a:ext cx="10896600" cy="2178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Montserrat"/>
                <a:ea typeface="Calibri"/>
                <a:cs typeface="Times New Roman"/>
              </a:rPr>
              <a:t>Конец августа – начало сентября 2021 г. – зум-совещания лидеров и участников укрупненных проектных инициатив. Формирование планов и сроков реализации инициатив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Montserrat"/>
                <a:ea typeface="Calibri"/>
                <a:cs typeface="Times New Roman"/>
              </a:rPr>
              <a:t>Сентябрь – октябрь 2021 г. - открытие </a:t>
            </a:r>
            <a:r>
              <a:rPr lang="ru-RU" dirty="0">
                <a:latin typeface="Montserrat"/>
                <a:ea typeface="Calibri"/>
                <a:cs typeface="Times New Roman"/>
              </a:rPr>
              <a:t>ДОП «Центр </a:t>
            </a:r>
            <a:r>
              <a:rPr lang="ru-RU" dirty="0" smtClean="0">
                <a:latin typeface="Montserrat"/>
                <a:ea typeface="Calibri"/>
                <a:cs typeface="Times New Roman"/>
              </a:rPr>
              <a:t>компетенций «Атласа новых профессий» </a:t>
            </a:r>
            <a:r>
              <a:rPr lang="ru-RU" dirty="0">
                <a:latin typeface="Montserrat"/>
                <a:ea typeface="Calibri"/>
                <a:cs typeface="Times New Roman"/>
              </a:rPr>
              <a:t>в Корпоративном университете </a:t>
            </a:r>
            <a:r>
              <a:rPr lang="ru-RU" dirty="0" err="1" smtClean="0">
                <a:latin typeface="Montserrat"/>
                <a:ea typeface="Calibri"/>
                <a:cs typeface="Times New Roman"/>
              </a:rPr>
              <a:t>Молчановка</a:t>
            </a:r>
            <a:r>
              <a:rPr lang="ru-RU" dirty="0" smtClean="0">
                <a:latin typeface="Montserrat"/>
                <a:ea typeface="Calibri"/>
                <a:cs typeface="Times New Roman"/>
              </a:rPr>
              <a:t>; начало подготовки цифровых библиографов</a:t>
            </a:r>
            <a:endParaRPr lang="ru-RU" dirty="0">
              <a:latin typeface="Montserrat"/>
              <a:ea typeface="Calibri"/>
              <a:cs typeface="Times New Roman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Montserrat"/>
                <a:ea typeface="Calibri"/>
                <a:cs typeface="Times New Roman"/>
              </a:rPr>
              <a:t>До конца 2021 г. – новая редакция «Атласа новых профессий»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ru-RU" dirty="0" smtClean="0">
                <a:latin typeface="Montserrat"/>
                <a:ea typeface="Calibri"/>
                <a:cs typeface="Times New Roman"/>
              </a:rPr>
              <a:t>До конца 2021 г. - разработка деловой игры «Библиотекарь Будущего»</a:t>
            </a:r>
          </a:p>
        </p:txBody>
      </p:sp>
    </p:spTree>
    <p:extLst>
      <p:ext uri="{BB962C8B-B14F-4D97-AF65-F5344CB8AC3E}">
        <p14:creationId xmlns:p14="http://schemas.microsoft.com/office/powerpoint/2010/main" val="175553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400" y="1124742"/>
            <a:ext cx="8253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dirty="0" smtClean="0">
                <a:solidFill>
                  <a:schemeClr val="tx1"/>
                </a:solidFill>
                <a:latin typeface="Montserrat"/>
                <a:cs typeface="Montserrat"/>
              </a:rPr>
              <a:t>Благодарю за внимание и буду признательна за вопросы!</a:t>
            </a:r>
            <a:endParaRPr sz="1800" dirty="0">
              <a:solidFill>
                <a:schemeClr val="tx1"/>
              </a:solidFill>
              <a:latin typeface="Montserrat"/>
              <a:cs typeface="Montserra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800600" y="286001"/>
            <a:ext cx="70982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Укрупненные проектные инициативы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1080503" y="1981200"/>
            <a:ext cx="9777730" cy="6848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de-DE" sz="1400" dirty="0" err="1" smtClean="0">
                <a:latin typeface="PT Serif"/>
                <a:cs typeface="PT Serif"/>
                <a:hlinkClick r:id="rId3"/>
              </a:rPr>
              <a:t>palkevich</a:t>
            </a:r>
            <a:r>
              <a:rPr lang="en-US" sz="1400" dirty="0" smtClean="0">
                <a:latin typeface="PT Serif"/>
                <a:cs typeface="PT Serif"/>
                <a:hlinkClick r:id="rId3"/>
              </a:rPr>
              <a:t>@yandex.ru</a:t>
            </a:r>
            <a:endParaRPr lang="en-US" sz="1400" dirty="0" smtClean="0">
              <a:latin typeface="PT Serif"/>
              <a:cs typeface="PT Serif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lang="en-US" sz="1400" dirty="0" smtClean="0">
              <a:latin typeface="PT Serif"/>
              <a:cs typeface="PT Serif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400" dirty="0" smtClean="0">
                <a:latin typeface="PT Serif"/>
                <a:cs typeface="PT Serif"/>
                <a:hlinkClick r:id="rId4"/>
              </a:rPr>
              <a:t>https://clck.ru/QpyNN</a:t>
            </a:r>
            <a:r>
              <a:rPr lang="en-US" sz="1400" dirty="0" smtClean="0">
                <a:latin typeface="PT Serif"/>
                <a:cs typeface="PT Serif"/>
              </a:rPr>
              <a:t> - </a:t>
            </a:r>
            <a:r>
              <a:rPr lang="ru-RU" sz="1400" dirty="0" smtClean="0">
                <a:latin typeface="PT Serif"/>
                <a:cs typeface="PT Serif"/>
              </a:rPr>
              <a:t>мой профиль в </a:t>
            </a:r>
            <a:r>
              <a:rPr lang="de-DE" sz="1400" dirty="0" smtClean="0">
                <a:latin typeface="PT Serif"/>
                <a:cs typeface="PT Serif"/>
              </a:rPr>
              <a:t>Facebook</a:t>
            </a:r>
            <a:endParaRPr lang="ru-RU" sz="1400" dirty="0" smtClean="0">
              <a:latin typeface="PT Serif"/>
              <a:cs typeface="PT Serif"/>
            </a:endParaRPr>
          </a:p>
        </p:txBody>
      </p:sp>
    </p:spTree>
    <p:extLst>
      <p:ext uri="{BB962C8B-B14F-4D97-AF65-F5344CB8AC3E}">
        <p14:creationId xmlns:p14="http://schemas.microsoft.com/office/powerpoint/2010/main" val="24809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17400" y="1124742"/>
            <a:ext cx="82530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dirty="0" smtClean="0">
                <a:solidFill>
                  <a:schemeClr val="tx1"/>
                </a:solidFill>
                <a:latin typeface="Montserrat"/>
                <a:cs typeface="Montserrat"/>
              </a:rPr>
              <a:t>Форсайт-сессия «Библиотекарь Будущего»</a:t>
            </a:r>
            <a:endParaRPr sz="1800" dirty="0">
              <a:solidFill>
                <a:schemeClr val="tx1"/>
              </a:solidFill>
              <a:latin typeface="Montserrat"/>
              <a:cs typeface="Montserra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119454" y="2005088"/>
            <a:ext cx="9925685" cy="354584"/>
          </a:xfrm>
          <a:prstGeom prst="rect">
            <a:avLst/>
          </a:prstGeom>
          <a:solidFill>
            <a:srgbClr val="00475A"/>
          </a:solidFill>
        </p:spPr>
        <p:txBody>
          <a:bodyPr vert="horz" wrap="square" lIns="0" tIns="137795" rIns="0" bIns="0" rtlCol="0">
            <a:spAutoFit/>
          </a:bodyPr>
          <a:lstStyle/>
          <a:p>
            <a:pPr marL="151765">
              <a:lnSpc>
                <a:spcPct val="100000"/>
              </a:lnSpc>
              <a:spcBef>
                <a:spcPts val="1085"/>
              </a:spcBef>
              <a:tabLst>
                <a:tab pos="9392285" algn="l"/>
              </a:tabLst>
            </a:pPr>
            <a:r>
              <a:rPr lang="ru-RU" sz="1400" b="1" dirty="0" smtClean="0">
                <a:solidFill>
                  <a:srgbClr val="FFFFFF"/>
                </a:solidFill>
                <a:latin typeface="PT Serif"/>
                <a:cs typeface="PT Serif"/>
              </a:rPr>
              <a:t>Участники</a:t>
            </a:r>
            <a:r>
              <a:rPr sz="1400" b="1" dirty="0">
                <a:solidFill>
                  <a:srgbClr val="FFFFFF"/>
                </a:solidFill>
                <a:latin typeface="PT Serif"/>
                <a:cs typeface="PT Serif"/>
              </a:rPr>
              <a:t>	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410200" y="286001"/>
            <a:ext cx="64886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Форсайт-сессии «Библиотекарь Будущего»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0" name="object 30"/>
          <p:cNvSpPr txBox="1"/>
          <p:nvPr/>
        </p:nvSpPr>
        <p:spPr>
          <a:xfrm>
            <a:off x="1097806" y="1421942"/>
            <a:ext cx="977773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u-RU" sz="1400" dirty="0" smtClean="0">
                <a:latin typeface="PT Serif"/>
                <a:cs typeface="PT Serif"/>
              </a:rPr>
              <a:t>состоялась 25-26 февраля 2021 г. в онлайн-формате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097806" y="2819400"/>
            <a:ext cx="99473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22 региона РФ, все федеральные округа;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24 площадки: 15 в библиотеках, 5 – в «Точках кипения», 3 – совместно библиотека и «Точка кипения», 1 – «</a:t>
            </a:r>
            <a:r>
              <a:rPr lang="ru-RU" dirty="0" err="1" smtClean="0"/>
              <a:t>Кванториум</a:t>
            </a:r>
            <a:r>
              <a:rPr lang="ru-RU" dirty="0" smtClean="0"/>
              <a:t>»;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500 участников: 273 специалиста библиотек, остальные – преподаватели, ученые, работники культуры, СМИ, АНО, бизнес, </a:t>
            </a:r>
            <a:r>
              <a:rPr lang="en-US" dirty="0" smtClean="0"/>
              <a:t>IT-</a:t>
            </a:r>
            <a:r>
              <a:rPr lang="ru-RU" dirty="0" smtClean="0"/>
              <a:t>специалисты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Ведущий сессии – </a:t>
            </a:r>
            <a:r>
              <a:rPr lang="ru-RU" dirty="0" err="1" smtClean="0"/>
              <a:t>Просекин</a:t>
            </a:r>
            <a:r>
              <a:rPr lang="ru-RU" dirty="0" smtClean="0"/>
              <a:t> М. Ю., канд. физ.-мат. наук, эксперты – лидеры проектов Агентства стратегических инициатив.</a:t>
            </a: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400" y="1124742"/>
            <a:ext cx="4145279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800" b="1" spc="-10" dirty="0" smtClean="0">
                <a:latin typeface="Montserrat"/>
                <a:cs typeface="Montserrat"/>
              </a:rPr>
              <a:t>Организаторы</a:t>
            </a:r>
            <a:endParaRPr sz="1800" dirty="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55224" y="4989483"/>
            <a:ext cx="119380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1400" b="1" dirty="0" smtClean="0">
                <a:latin typeface="PT Serif"/>
                <a:cs typeface="PT Serif"/>
              </a:rPr>
              <a:t>Проект «Атлас новых профессий»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55224" y="3753306"/>
            <a:ext cx="119380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1400" b="1" dirty="0" smtClean="0">
                <a:latin typeface="PT Serif"/>
                <a:cs typeface="PT Serif"/>
              </a:rPr>
              <a:t>ГБУК ИОГУНБ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70464" y="2603354"/>
            <a:ext cx="163512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1400" b="1" dirty="0" smtClean="0">
                <a:latin typeface="PT Serif"/>
                <a:cs typeface="PT Serif"/>
              </a:rPr>
              <a:t>НИУ ВШЭ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55224" y="1765567"/>
            <a:ext cx="1821180" cy="6597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ru-RU" sz="1400" b="1" spc="-10" dirty="0" smtClean="0">
                <a:latin typeface="PT Serif"/>
                <a:cs typeface="PT Serif"/>
              </a:rPr>
              <a:t>Российская государственная библиотека</a:t>
            </a:r>
            <a:endParaRPr sz="1400" dirty="0">
              <a:latin typeface="PT Serif"/>
              <a:cs typeface="PT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15000" y="286001"/>
            <a:ext cx="61838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Форсайт-сессия «Библиотекарь Будущего»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pic>
        <p:nvPicPr>
          <p:cNvPr id="20" name="image8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49164" y="1828799"/>
            <a:ext cx="759460" cy="266666"/>
          </a:xfrm>
          <a:prstGeom prst="rect">
            <a:avLst/>
          </a:prstGeom>
        </p:spPr>
      </p:pic>
      <p:pic>
        <p:nvPicPr>
          <p:cNvPr id="21" name="image7.pn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49164" y="2513022"/>
            <a:ext cx="423545" cy="409575"/>
          </a:xfrm>
          <a:prstGeom prst="rect">
            <a:avLst/>
          </a:prstGeom>
        </p:spPr>
      </p:pic>
      <p:sp>
        <p:nvSpPr>
          <p:cNvPr id="22" name="Полилиния 21"/>
          <p:cNvSpPr>
            <a:spLocks/>
          </p:cNvSpPr>
          <p:nvPr/>
        </p:nvSpPr>
        <p:spPr bwMode="auto">
          <a:xfrm>
            <a:off x="1135169" y="3975482"/>
            <a:ext cx="988695" cy="98425"/>
          </a:xfrm>
          <a:custGeom>
            <a:avLst/>
            <a:gdLst>
              <a:gd name="T0" fmla="+- 0 3141 3066"/>
              <a:gd name="T1" fmla="*/ T0 w 1557"/>
              <a:gd name="T2" fmla="+- 0 1689 1659"/>
              <a:gd name="T3" fmla="*/ 1689 h 155"/>
              <a:gd name="T4" fmla="+- 0 3104 3066"/>
              <a:gd name="T5" fmla="*/ T4 w 1557"/>
              <a:gd name="T6" fmla="+- 0 1711 1659"/>
              <a:gd name="T7" fmla="*/ 1711 h 155"/>
              <a:gd name="T8" fmla="+- 0 3196 3066"/>
              <a:gd name="T9" fmla="*/ T8 w 1557"/>
              <a:gd name="T10" fmla="+- 0 1720 1659"/>
              <a:gd name="T11" fmla="*/ 1720 h 155"/>
              <a:gd name="T12" fmla="+- 0 3408 3066"/>
              <a:gd name="T13" fmla="*/ T12 w 1557"/>
              <a:gd name="T14" fmla="+- 0 1725 1659"/>
              <a:gd name="T15" fmla="*/ 1725 h 155"/>
              <a:gd name="T16" fmla="+- 0 3377 3066"/>
              <a:gd name="T17" fmla="*/ T16 w 1557"/>
              <a:gd name="T18" fmla="+- 0 1761 1659"/>
              <a:gd name="T19" fmla="*/ 1761 h 155"/>
              <a:gd name="T20" fmla="+- 0 3314 3066"/>
              <a:gd name="T21" fmla="*/ T20 w 1557"/>
              <a:gd name="T22" fmla="+- 0 1768 1659"/>
              <a:gd name="T23" fmla="*/ 1768 h 155"/>
              <a:gd name="T24" fmla="+- 0 3354 3066"/>
              <a:gd name="T25" fmla="*/ T24 w 1557"/>
              <a:gd name="T26" fmla="+- 0 1718 1659"/>
              <a:gd name="T27" fmla="*/ 1718 h 155"/>
              <a:gd name="T28" fmla="+- 0 3344 3066"/>
              <a:gd name="T29" fmla="*/ T28 w 1557"/>
              <a:gd name="T30" fmla="+- 0 1688 1659"/>
              <a:gd name="T31" fmla="*/ 1688 h 155"/>
              <a:gd name="T32" fmla="+- 0 3276 3066"/>
              <a:gd name="T33" fmla="*/ T32 w 1557"/>
              <a:gd name="T34" fmla="+- 0 1737 1659"/>
              <a:gd name="T35" fmla="*/ 1737 h 155"/>
              <a:gd name="T36" fmla="+- 0 3316 3066"/>
              <a:gd name="T37" fmla="*/ T36 w 1557"/>
              <a:gd name="T38" fmla="+- 0 1809 1659"/>
              <a:gd name="T39" fmla="*/ 1809 h 155"/>
              <a:gd name="T40" fmla="+- 0 3402 3066"/>
              <a:gd name="T41" fmla="*/ T40 w 1557"/>
              <a:gd name="T42" fmla="+- 0 1788 1659"/>
              <a:gd name="T43" fmla="*/ 1788 h 155"/>
              <a:gd name="T44" fmla="+- 0 3444 3066"/>
              <a:gd name="T45" fmla="*/ T44 w 1557"/>
              <a:gd name="T46" fmla="+- 0 1760 1659"/>
              <a:gd name="T47" fmla="*/ 1760 h 155"/>
              <a:gd name="T48" fmla="+- 0 3426 3066"/>
              <a:gd name="T49" fmla="*/ T48 w 1557"/>
              <a:gd name="T50" fmla="+- 0 1813 1659"/>
              <a:gd name="T51" fmla="*/ 1813 h 155"/>
              <a:gd name="T52" fmla="+- 0 3522 3066"/>
              <a:gd name="T53" fmla="*/ T52 w 1557"/>
              <a:gd name="T54" fmla="+- 0 1720 1659"/>
              <a:gd name="T55" fmla="*/ 1720 h 155"/>
              <a:gd name="T56" fmla="+- 0 3619 3066"/>
              <a:gd name="T57" fmla="*/ T56 w 1557"/>
              <a:gd name="T58" fmla="+- 0 1747 1659"/>
              <a:gd name="T59" fmla="*/ 1747 h 155"/>
              <a:gd name="T60" fmla="+- 0 3608 3066"/>
              <a:gd name="T61" fmla="*/ T60 w 1557"/>
              <a:gd name="T62" fmla="+- 0 1774 1659"/>
              <a:gd name="T63" fmla="*/ 1774 h 155"/>
              <a:gd name="T64" fmla="+- 0 3854 3066"/>
              <a:gd name="T65" fmla="*/ T64 w 1557"/>
              <a:gd name="T66" fmla="+- 0 1783 1659"/>
              <a:gd name="T67" fmla="*/ 1783 h 155"/>
              <a:gd name="T68" fmla="+- 0 3841 3066"/>
              <a:gd name="T69" fmla="*/ T68 w 1557"/>
              <a:gd name="T70" fmla="+- 0 1707 1659"/>
              <a:gd name="T71" fmla="*/ 1707 h 155"/>
              <a:gd name="T72" fmla="+- 0 3760 3066"/>
              <a:gd name="T73" fmla="*/ T72 w 1557"/>
              <a:gd name="T74" fmla="+- 0 1691 1659"/>
              <a:gd name="T75" fmla="*/ 1691 h 155"/>
              <a:gd name="T76" fmla="+- 0 3760 3066"/>
              <a:gd name="T77" fmla="*/ T76 w 1557"/>
              <a:gd name="T78" fmla="+- 0 1724 1659"/>
              <a:gd name="T79" fmla="*/ 1724 h 155"/>
              <a:gd name="T80" fmla="+- 0 3805 3066"/>
              <a:gd name="T81" fmla="*/ T80 w 1557"/>
              <a:gd name="T82" fmla="+- 0 1719 1659"/>
              <a:gd name="T83" fmla="*/ 1719 h 155"/>
              <a:gd name="T84" fmla="+- 0 3807 3066"/>
              <a:gd name="T85" fmla="*/ T84 w 1557"/>
              <a:gd name="T86" fmla="+- 0 1782 1659"/>
              <a:gd name="T87" fmla="*/ 1782 h 155"/>
              <a:gd name="T88" fmla="+- 0 3763 3066"/>
              <a:gd name="T89" fmla="*/ T88 w 1557"/>
              <a:gd name="T90" fmla="+- 0 1764 1659"/>
              <a:gd name="T91" fmla="*/ 1764 h 155"/>
              <a:gd name="T92" fmla="+- 0 3811 3066"/>
              <a:gd name="T93" fmla="*/ T92 w 1557"/>
              <a:gd name="T94" fmla="+- 0 1771 1659"/>
              <a:gd name="T95" fmla="*/ 1771 h 155"/>
              <a:gd name="T96" fmla="+- 0 3780 3066"/>
              <a:gd name="T97" fmla="*/ T96 w 1557"/>
              <a:gd name="T98" fmla="+- 0 1740 1659"/>
              <a:gd name="T99" fmla="*/ 1740 h 155"/>
              <a:gd name="T100" fmla="+- 0 3732 3066"/>
              <a:gd name="T101" fmla="*/ T100 w 1557"/>
              <a:gd name="T102" fmla="+- 0 1804 1659"/>
              <a:gd name="T103" fmla="*/ 1804 h 155"/>
              <a:gd name="T104" fmla="+- 0 3813 3066"/>
              <a:gd name="T105" fmla="*/ T104 w 1557"/>
              <a:gd name="T106" fmla="+- 0 1797 1659"/>
              <a:gd name="T107" fmla="*/ 1797 h 155"/>
              <a:gd name="T108" fmla="+- 0 3835 3066"/>
              <a:gd name="T109" fmla="*/ T108 w 1557"/>
              <a:gd name="T110" fmla="+- 0 1814 1659"/>
              <a:gd name="T111" fmla="*/ 1814 h 155"/>
              <a:gd name="T112" fmla="+- 0 3859 3066"/>
              <a:gd name="T113" fmla="*/ T112 w 1557"/>
              <a:gd name="T114" fmla="+- 0 1782 1659"/>
              <a:gd name="T115" fmla="*/ 1782 h 155"/>
              <a:gd name="T116" fmla="+- 0 3878 3066"/>
              <a:gd name="T117" fmla="*/ T116 w 1557"/>
              <a:gd name="T118" fmla="+- 0 1811 1659"/>
              <a:gd name="T119" fmla="*/ 1811 h 155"/>
              <a:gd name="T120" fmla="+- 0 4161 3066"/>
              <a:gd name="T121" fmla="*/ T120 w 1557"/>
              <a:gd name="T122" fmla="+- 0 1751 1659"/>
              <a:gd name="T123" fmla="*/ 1751 h 155"/>
              <a:gd name="T124" fmla="+- 0 4126 3066"/>
              <a:gd name="T125" fmla="*/ T124 w 1557"/>
              <a:gd name="T126" fmla="+- 0 1695 1659"/>
              <a:gd name="T127" fmla="*/ 1695 h 155"/>
              <a:gd name="T128" fmla="+- 0 4074 3066"/>
              <a:gd name="T129" fmla="*/ T128 w 1557"/>
              <a:gd name="T130" fmla="+- 0 1781 1659"/>
              <a:gd name="T131" fmla="*/ 1781 h 155"/>
              <a:gd name="T132" fmla="+- 0 4074 3066"/>
              <a:gd name="T133" fmla="*/ T132 w 1557"/>
              <a:gd name="T134" fmla="+- 0 1721 1659"/>
              <a:gd name="T135" fmla="*/ 1721 h 155"/>
              <a:gd name="T136" fmla="+- 0 4120 3066"/>
              <a:gd name="T137" fmla="*/ T136 w 1557"/>
              <a:gd name="T138" fmla="+- 0 1692 1659"/>
              <a:gd name="T139" fmla="*/ 1692 h 155"/>
              <a:gd name="T140" fmla="+- 0 4035 3066"/>
              <a:gd name="T141" fmla="*/ T140 w 1557"/>
              <a:gd name="T142" fmla="+- 0 1714 1659"/>
              <a:gd name="T143" fmla="*/ 1714 h 155"/>
              <a:gd name="T144" fmla="+- 0 4043 3066"/>
              <a:gd name="T145" fmla="*/ T144 w 1557"/>
              <a:gd name="T146" fmla="+- 0 1797 1659"/>
              <a:gd name="T147" fmla="*/ 1797 h 155"/>
              <a:gd name="T148" fmla="+- 0 4132 3066"/>
              <a:gd name="T149" fmla="*/ T148 w 1557"/>
              <a:gd name="T150" fmla="+- 0 1804 1659"/>
              <a:gd name="T151" fmla="*/ 1804 h 155"/>
              <a:gd name="T152" fmla="+- 0 4304 3066"/>
              <a:gd name="T153" fmla="*/ T152 w 1557"/>
              <a:gd name="T154" fmla="+- 0 1768 1659"/>
              <a:gd name="T155" fmla="*/ 1768 h 155"/>
              <a:gd name="T156" fmla="+- 0 4278 3066"/>
              <a:gd name="T157" fmla="*/ T156 w 1557"/>
              <a:gd name="T158" fmla="+- 0 1749 1659"/>
              <a:gd name="T159" fmla="*/ 1749 h 155"/>
              <a:gd name="T160" fmla="+- 0 4294 3066"/>
              <a:gd name="T161" fmla="*/ T160 w 1557"/>
              <a:gd name="T162" fmla="+- 0 1737 1659"/>
              <a:gd name="T163" fmla="*/ 1737 h 155"/>
              <a:gd name="T164" fmla="+- 0 4268 3066"/>
              <a:gd name="T165" fmla="*/ T164 w 1557"/>
              <a:gd name="T166" fmla="+- 0 1692 1659"/>
              <a:gd name="T167" fmla="*/ 1692 h 155"/>
              <a:gd name="T168" fmla="+- 0 4268 3066"/>
              <a:gd name="T169" fmla="*/ T168 w 1557"/>
              <a:gd name="T170" fmla="+- 0 1765 1659"/>
              <a:gd name="T171" fmla="*/ 1765 h 155"/>
              <a:gd name="T172" fmla="+- 0 4215 3066"/>
              <a:gd name="T173" fmla="*/ T172 w 1557"/>
              <a:gd name="T174" fmla="+- 0 1715 1659"/>
              <a:gd name="T175" fmla="*/ 1715 h 155"/>
              <a:gd name="T176" fmla="+- 0 4252 3066"/>
              <a:gd name="T177" fmla="*/ T176 w 1557"/>
              <a:gd name="T178" fmla="+- 0 1811 1659"/>
              <a:gd name="T179" fmla="*/ 1811 h 155"/>
              <a:gd name="T180" fmla="+- 0 4304 3066"/>
              <a:gd name="T181" fmla="*/ T180 w 1557"/>
              <a:gd name="T182" fmla="+- 0 1787 1659"/>
              <a:gd name="T183" fmla="*/ 1787 h 155"/>
              <a:gd name="T184" fmla="+- 0 4357 3066"/>
              <a:gd name="T185" fmla="*/ T184 w 1557"/>
              <a:gd name="T186" fmla="+- 0 1690 1659"/>
              <a:gd name="T187" fmla="*/ 1690 h 155"/>
              <a:gd name="T188" fmla="+- 0 4623 3066"/>
              <a:gd name="T189" fmla="*/ T188 w 1557"/>
              <a:gd name="T190" fmla="+- 0 1801 1659"/>
              <a:gd name="T191" fmla="*/ 1801 h 155"/>
              <a:gd name="T192" fmla="+- 0 4612 3066"/>
              <a:gd name="T193" fmla="*/ T192 w 1557"/>
              <a:gd name="T194" fmla="+- 0 1774 1659"/>
              <a:gd name="T195" fmla="*/ 1774 h 155"/>
              <a:gd name="T196" fmla="+- 0 4580 3066"/>
              <a:gd name="T197" fmla="*/ T196 w 1557"/>
              <a:gd name="T198" fmla="+- 0 1764 1659"/>
              <a:gd name="T199" fmla="*/ 1764 h 155"/>
              <a:gd name="T200" fmla="+- 0 4545 3066"/>
              <a:gd name="T201" fmla="*/ T200 w 1557"/>
              <a:gd name="T202" fmla="+- 0 1691 1659"/>
              <a:gd name="T203" fmla="*/ 1691 h 155"/>
              <a:gd name="T204" fmla="+- 0 4464 3066"/>
              <a:gd name="T205" fmla="*/ T204 w 1557"/>
              <a:gd name="T206" fmla="+- 0 1705 1659"/>
              <a:gd name="T207" fmla="*/ 1705 h 155"/>
              <a:gd name="T208" fmla="+- 0 4508 3066"/>
              <a:gd name="T209" fmla="*/ T208 w 1557"/>
              <a:gd name="T210" fmla="+- 0 1715 1659"/>
              <a:gd name="T211" fmla="*/ 1715 h 155"/>
              <a:gd name="T212" fmla="+- 0 4546 3066"/>
              <a:gd name="T213" fmla="*/ T212 w 1557"/>
              <a:gd name="T214" fmla="+- 0 1750 1659"/>
              <a:gd name="T215" fmla="*/ 1750 h 155"/>
              <a:gd name="T216" fmla="+- 0 4523 3066"/>
              <a:gd name="T217" fmla="*/ T216 w 1557"/>
              <a:gd name="T218" fmla="+- 0 1787 1659"/>
              <a:gd name="T219" fmla="*/ 1787 h 155"/>
              <a:gd name="T220" fmla="+- 0 4539 3066"/>
              <a:gd name="T221" fmla="*/ T220 w 1557"/>
              <a:gd name="T222" fmla="+- 0 1767 1659"/>
              <a:gd name="T223" fmla="*/ 1767 h 155"/>
              <a:gd name="T224" fmla="+- 0 4539 3066"/>
              <a:gd name="T225" fmla="*/ T224 w 1557"/>
              <a:gd name="T226" fmla="+- 0 1746 1659"/>
              <a:gd name="T227" fmla="*/ 1746 h 155"/>
              <a:gd name="T228" fmla="+- 0 4458 3066"/>
              <a:gd name="T229" fmla="*/ T228 w 1557"/>
              <a:gd name="T230" fmla="+- 0 1755 1659"/>
              <a:gd name="T231" fmla="*/ 1755 h 155"/>
              <a:gd name="T232" fmla="+- 0 4516 3066"/>
              <a:gd name="T233" fmla="*/ T232 w 1557"/>
              <a:gd name="T234" fmla="+- 0 1814 1659"/>
              <a:gd name="T235" fmla="*/ 1814 h 155"/>
              <a:gd name="T236" fmla="+- 0 4551 3066"/>
              <a:gd name="T237" fmla="*/ T236 w 1557"/>
              <a:gd name="T238" fmla="+- 0 1801 1659"/>
              <a:gd name="T239" fmla="*/ 1801 h 155"/>
              <a:gd name="T240" fmla="+- 0 4576 3066"/>
              <a:gd name="T241" fmla="*/ T240 w 1557"/>
              <a:gd name="T242" fmla="+- 0 1814 1659"/>
              <a:gd name="T243" fmla="*/ 1814 h 155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  <a:cxn ang="0">
                <a:pos x="T17" y="T19"/>
              </a:cxn>
              <a:cxn ang="0">
                <a:pos x="T21" y="T23"/>
              </a:cxn>
              <a:cxn ang="0">
                <a:pos x="T25" y="T27"/>
              </a:cxn>
              <a:cxn ang="0">
                <a:pos x="T29" y="T31"/>
              </a:cxn>
              <a:cxn ang="0">
                <a:pos x="T33" y="T35"/>
              </a:cxn>
              <a:cxn ang="0">
                <a:pos x="T37" y="T39"/>
              </a:cxn>
              <a:cxn ang="0">
                <a:pos x="T41" y="T43"/>
              </a:cxn>
              <a:cxn ang="0">
                <a:pos x="T45" y="T47"/>
              </a:cxn>
              <a:cxn ang="0">
                <a:pos x="T49" y="T51"/>
              </a:cxn>
              <a:cxn ang="0">
                <a:pos x="T53" y="T55"/>
              </a:cxn>
              <a:cxn ang="0">
                <a:pos x="T57" y="T59"/>
              </a:cxn>
              <a:cxn ang="0">
                <a:pos x="T61" y="T63"/>
              </a:cxn>
              <a:cxn ang="0">
                <a:pos x="T65" y="T67"/>
              </a:cxn>
              <a:cxn ang="0">
                <a:pos x="T69" y="T71"/>
              </a:cxn>
              <a:cxn ang="0">
                <a:pos x="T73" y="T75"/>
              </a:cxn>
              <a:cxn ang="0">
                <a:pos x="T77" y="T79"/>
              </a:cxn>
              <a:cxn ang="0">
                <a:pos x="T81" y="T83"/>
              </a:cxn>
              <a:cxn ang="0">
                <a:pos x="T85" y="T87"/>
              </a:cxn>
              <a:cxn ang="0">
                <a:pos x="T89" y="T91"/>
              </a:cxn>
              <a:cxn ang="0">
                <a:pos x="T93" y="T95"/>
              </a:cxn>
              <a:cxn ang="0">
                <a:pos x="T97" y="T99"/>
              </a:cxn>
              <a:cxn ang="0">
                <a:pos x="T101" y="T103"/>
              </a:cxn>
              <a:cxn ang="0">
                <a:pos x="T105" y="T107"/>
              </a:cxn>
              <a:cxn ang="0">
                <a:pos x="T109" y="T111"/>
              </a:cxn>
              <a:cxn ang="0">
                <a:pos x="T113" y="T115"/>
              </a:cxn>
              <a:cxn ang="0">
                <a:pos x="T117" y="T119"/>
              </a:cxn>
              <a:cxn ang="0">
                <a:pos x="T121" y="T123"/>
              </a:cxn>
              <a:cxn ang="0">
                <a:pos x="T125" y="T127"/>
              </a:cxn>
              <a:cxn ang="0">
                <a:pos x="T129" y="T131"/>
              </a:cxn>
              <a:cxn ang="0">
                <a:pos x="T133" y="T135"/>
              </a:cxn>
              <a:cxn ang="0">
                <a:pos x="T137" y="T139"/>
              </a:cxn>
              <a:cxn ang="0">
                <a:pos x="T141" y="T143"/>
              </a:cxn>
              <a:cxn ang="0">
                <a:pos x="T145" y="T147"/>
              </a:cxn>
              <a:cxn ang="0">
                <a:pos x="T149" y="T151"/>
              </a:cxn>
              <a:cxn ang="0">
                <a:pos x="T153" y="T155"/>
              </a:cxn>
              <a:cxn ang="0">
                <a:pos x="T157" y="T159"/>
              </a:cxn>
              <a:cxn ang="0">
                <a:pos x="T161" y="T163"/>
              </a:cxn>
              <a:cxn ang="0">
                <a:pos x="T165" y="T167"/>
              </a:cxn>
              <a:cxn ang="0">
                <a:pos x="T169" y="T171"/>
              </a:cxn>
              <a:cxn ang="0">
                <a:pos x="T173" y="T175"/>
              </a:cxn>
              <a:cxn ang="0">
                <a:pos x="T177" y="T179"/>
              </a:cxn>
              <a:cxn ang="0">
                <a:pos x="T181" y="T183"/>
              </a:cxn>
              <a:cxn ang="0">
                <a:pos x="T185" y="T187"/>
              </a:cxn>
              <a:cxn ang="0">
                <a:pos x="T189" y="T191"/>
              </a:cxn>
              <a:cxn ang="0">
                <a:pos x="T193" y="T195"/>
              </a:cxn>
              <a:cxn ang="0">
                <a:pos x="T197" y="T199"/>
              </a:cxn>
              <a:cxn ang="0">
                <a:pos x="T201" y="T203"/>
              </a:cxn>
              <a:cxn ang="0">
                <a:pos x="T205" y="T207"/>
              </a:cxn>
              <a:cxn ang="0">
                <a:pos x="T209" y="T211"/>
              </a:cxn>
              <a:cxn ang="0">
                <a:pos x="T213" y="T215"/>
              </a:cxn>
              <a:cxn ang="0">
                <a:pos x="T217" y="T219"/>
              </a:cxn>
              <a:cxn ang="0">
                <a:pos x="T221" y="T223"/>
              </a:cxn>
              <a:cxn ang="0">
                <a:pos x="T225" y="T227"/>
              </a:cxn>
              <a:cxn ang="0">
                <a:pos x="T229" y="T231"/>
              </a:cxn>
              <a:cxn ang="0">
                <a:pos x="T233" y="T235"/>
              </a:cxn>
              <a:cxn ang="0">
                <a:pos x="T237" y="T239"/>
              </a:cxn>
              <a:cxn ang="0">
                <a:pos x="T241" y="T243"/>
              </a:cxn>
            </a:cxnLst>
            <a:rect l="0" t="0" r="r" b="b"/>
            <a:pathLst>
              <a:path w="1557" h="155">
                <a:moveTo>
                  <a:pt x="190" y="0"/>
                </a:moveTo>
                <a:lnTo>
                  <a:pt x="186" y="0"/>
                </a:lnTo>
                <a:lnTo>
                  <a:pt x="165" y="9"/>
                </a:lnTo>
                <a:lnTo>
                  <a:pt x="140" y="19"/>
                </a:lnTo>
                <a:lnTo>
                  <a:pt x="115" y="30"/>
                </a:lnTo>
                <a:lnTo>
                  <a:pt x="95" y="41"/>
                </a:lnTo>
                <a:lnTo>
                  <a:pt x="75" y="30"/>
                </a:lnTo>
                <a:lnTo>
                  <a:pt x="50" y="19"/>
                </a:lnTo>
                <a:lnTo>
                  <a:pt x="25" y="9"/>
                </a:lnTo>
                <a:lnTo>
                  <a:pt x="4" y="0"/>
                </a:lnTo>
                <a:lnTo>
                  <a:pt x="0" y="0"/>
                </a:lnTo>
                <a:lnTo>
                  <a:pt x="0" y="152"/>
                </a:lnTo>
                <a:lnTo>
                  <a:pt x="38" y="152"/>
                </a:lnTo>
                <a:lnTo>
                  <a:pt x="38" y="52"/>
                </a:lnTo>
                <a:lnTo>
                  <a:pt x="59" y="61"/>
                </a:lnTo>
                <a:lnTo>
                  <a:pt x="77" y="70"/>
                </a:lnTo>
                <a:lnTo>
                  <a:pt x="89" y="78"/>
                </a:lnTo>
                <a:lnTo>
                  <a:pt x="95" y="84"/>
                </a:lnTo>
                <a:lnTo>
                  <a:pt x="101" y="78"/>
                </a:lnTo>
                <a:lnTo>
                  <a:pt x="113" y="70"/>
                </a:lnTo>
                <a:lnTo>
                  <a:pt x="130" y="61"/>
                </a:lnTo>
                <a:lnTo>
                  <a:pt x="152" y="52"/>
                </a:lnTo>
                <a:lnTo>
                  <a:pt x="152" y="152"/>
                </a:lnTo>
                <a:lnTo>
                  <a:pt x="190" y="152"/>
                </a:lnTo>
                <a:lnTo>
                  <a:pt x="190" y="0"/>
                </a:lnTo>
                <a:close/>
                <a:moveTo>
                  <a:pt x="346" y="92"/>
                </a:moveTo>
                <a:lnTo>
                  <a:pt x="345" y="78"/>
                </a:lnTo>
                <a:lnTo>
                  <a:pt x="342" y="66"/>
                </a:lnTo>
                <a:lnTo>
                  <a:pt x="338" y="59"/>
                </a:lnTo>
                <a:lnTo>
                  <a:pt x="336" y="55"/>
                </a:lnTo>
                <a:lnTo>
                  <a:pt x="327" y="46"/>
                </a:lnTo>
                <a:lnTo>
                  <a:pt x="317" y="38"/>
                </a:lnTo>
                <a:lnTo>
                  <a:pt x="311" y="36"/>
                </a:lnTo>
                <a:lnTo>
                  <a:pt x="311" y="82"/>
                </a:lnTo>
                <a:lnTo>
                  <a:pt x="311" y="102"/>
                </a:lnTo>
                <a:lnTo>
                  <a:pt x="308" y="109"/>
                </a:lnTo>
                <a:lnTo>
                  <a:pt x="296" y="122"/>
                </a:lnTo>
                <a:lnTo>
                  <a:pt x="288" y="125"/>
                </a:lnTo>
                <a:lnTo>
                  <a:pt x="267" y="125"/>
                </a:lnTo>
                <a:lnTo>
                  <a:pt x="259" y="122"/>
                </a:lnTo>
                <a:lnTo>
                  <a:pt x="253" y="116"/>
                </a:lnTo>
                <a:lnTo>
                  <a:pt x="248" y="109"/>
                </a:lnTo>
                <a:lnTo>
                  <a:pt x="245" y="102"/>
                </a:lnTo>
                <a:lnTo>
                  <a:pt x="245" y="82"/>
                </a:lnTo>
                <a:lnTo>
                  <a:pt x="248" y="74"/>
                </a:lnTo>
                <a:lnTo>
                  <a:pt x="253" y="68"/>
                </a:lnTo>
                <a:lnTo>
                  <a:pt x="259" y="62"/>
                </a:lnTo>
                <a:lnTo>
                  <a:pt x="267" y="59"/>
                </a:lnTo>
                <a:lnTo>
                  <a:pt x="288" y="59"/>
                </a:lnTo>
                <a:lnTo>
                  <a:pt x="296" y="62"/>
                </a:lnTo>
                <a:lnTo>
                  <a:pt x="308" y="74"/>
                </a:lnTo>
                <a:lnTo>
                  <a:pt x="311" y="82"/>
                </a:lnTo>
                <a:lnTo>
                  <a:pt x="311" y="36"/>
                </a:lnTo>
                <a:lnTo>
                  <a:pt x="305" y="33"/>
                </a:lnTo>
                <a:lnTo>
                  <a:pt x="292" y="30"/>
                </a:lnTo>
                <a:lnTo>
                  <a:pt x="278" y="29"/>
                </a:lnTo>
                <a:lnTo>
                  <a:pt x="263" y="30"/>
                </a:lnTo>
                <a:lnTo>
                  <a:pt x="250" y="33"/>
                </a:lnTo>
                <a:lnTo>
                  <a:pt x="238" y="38"/>
                </a:lnTo>
                <a:lnTo>
                  <a:pt x="228" y="46"/>
                </a:lnTo>
                <a:lnTo>
                  <a:pt x="220" y="55"/>
                </a:lnTo>
                <a:lnTo>
                  <a:pt x="214" y="66"/>
                </a:lnTo>
                <a:lnTo>
                  <a:pt x="210" y="78"/>
                </a:lnTo>
                <a:lnTo>
                  <a:pt x="209" y="92"/>
                </a:lnTo>
                <a:lnTo>
                  <a:pt x="210" y="106"/>
                </a:lnTo>
                <a:lnTo>
                  <a:pt x="214" y="118"/>
                </a:lnTo>
                <a:lnTo>
                  <a:pt x="220" y="129"/>
                </a:lnTo>
                <a:lnTo>
                  <a:pt x="228" y="138"/>
                </a:lnTo>
                <a:lnTo>
                  <a:pt x="238" y="145"/>
                </a:lnTo>
                <a:lnTo>
                  <a:pt x="250" y="150"/>
                </a:lnTo>
                <a:lnTo>
                  <a:pt x="263" y="154"/>
                </a:lnTo>
                <a:lnTo>
                  <a:pt x="278" y="155"/>
                </a:lnTo>
                <a:lnTo>
                  <a:pt x="292" y="154"/>
                </a:lnTo>
                <a:lnTo>
                  <a:pt x="305" y="150"/>
                </a:lnTo>
                <a:lnTo>
                  <a:pt x="317" y="145"/>
                </a:lnTo>
                <a:lnTo>
                  <a:pt x="327" y="138"/>
                </a:lnTo>
                <a:lnTo>
                  <a:pt x="336" y="129"/>
                </a:lnTo>
                <a:lnTo>
                  <a:pt x="338" y="125"/>
                </a:lnTo>
                <a:lnTo>
                  <a:pt x="342" y="118"/>
                </a:lnTo>
                <a:lnTo>
                  <a:pt x="345" y="106"/>
                </a:lnTo>
                <a:lnTo>
                  <a:pt x="346" y="92"/>
                </a:lnTo>
                <a:close/>
                <a:moveTo>
                  <a:pt x="490" y="31"/>
                </a:moveTo>
                <a:lnTo>
                  <a:pt x="386" y="31"/>
                </a:lnTo>
                <a:lnTo>
                  <a:pt x="378" y="101"/>
                </a:lnTo>
                <a:lnTo>
                  <a:pt x="376" y="115"/>
                </a:lnTo>
                <a:lnTo>
                  <a:pt x="372" y="123"/>
                </a:lnTo>
                <a:lnTo>
                  <a:pt x="360" y="123"/>
                </a:lnTo>
                <a:lnTo>
                  <a:pt x="355" y="122"/>
                </a:lnTo>
                <a:lnTo>
                  <a:pt x="355" y="152"/>
                </a:lnTo>
                <a:lnTo>
                  <a:pt x="357" y="153"/>
                </a:lnTo>
                <a:lnTo>
                  <a:pt x="360" y="154"/>
                </a:lnTo>
                <a:lnTo>
                  <a:pt x="365" y="155"/>
                </a:lnTo>
                <a:lnTo>
                  <a:pt x="382" y="155"/>
                </a:lnTo>
                <a:lnTo>
                  <a:pt x="391" y="151"/>
                </a:lnTo>
                <a:lnTo>
                  <a:pt x="404" y="137"/>
                </a:lnTo>
                <a:lnTo>
                  <a:pt x="409" y="125"/>
                </a:lnTo>
                <a:lnTo>
                  <a:pt x="417" y="61"/>
                </a:lnTo>
                <a:lnTo>
                  <a:pt x="456" y="61"/>
                </a:lnTo>
                <a:lnTo>
                  <a:pt x="456" y="152"/>
                </a:lnTo>
                <a:lnTo>
                  <a:pt x="490" y="152"/>
                </a:lnTo>
                <a:lnTo>
                  <a:pt x="490" y="31"/>
                </a:lnTo>
                <a:close/>
                <a:moveTo>
                  <a:pt x="630" y="31"/>
                </a:moveTo>
                <a:lnTo>
                  <a:pt x="595" y="31"/>
                </a:lnTo>
                <a:lnTo>
                  <a:pt x="595" y="88"/>
                </a:lnTo>
                <a:lnTo>
                  <a:pt x="553" y="88"/>
                </a:lnTo>
                <a:lnTo>
                  <a:pt x="546" y="81"/>
                </a:lnTo>
                <a:lnTo>
                  <a:pt x="546" y="31"/>
                </a:lnTo>
                <a:lnTo>
                  <a:pt x="511" y="31"/>
                </a:lnTo>
                <a:lnTo>
                  <a:pt x="511" y="66"/>
                </a:lnTo>
                <a:lnTo>
                  <a:pt x="514" y="89"/>
                </a:lnTo>
                <a:lnTo>
                  <a:pt x="524" y="105"/>
                </a:lnTo>
                <a:lnTo>
                  <a:pt x="542" y="115"/>
                </a:lnTo>
                <a:lnTo>
                  <a:pt x="567" y="118"/>
                </a:lnTo>
                <a:lnTo>
                  <a:pt x="595" y="118"/>
                </a:lnTo>
                <a:lnTo>
                  <a:pt x="595" y="152"/>
                </a:lnTo>
                <a:lnTo>
                  <a:pt x="630" y="152"/>
                </a:lnTo>
                <a:lnTo>
                  <a:pt x="630" y="31"/>
                </a:lnTo>
                <a:close/>
                <a:moveTo>
                  <a:pt x="793" y="123"/>
                </a:moveTo>
                <a:lnTo>
                  <a:pt x="788" y="124"/>
                </a:lnTo>
                <a:lnTo>
                  <a:pt x="782" y="124"/>
                </a:lnTo>
                <a:lnTo>
                  <a:pt x="780" y="121"/>
                </a:lnTo>
                <a:lnTo>
                  <a:pt x="780" y="105"/>
                </a:lnTo>
                <a:lnTo>
                  <a:pt x="780" y="91"/>
                </a:lnTo>
                <a:lnTo>
                  <a:pt x="780" y="59"/>
                </a:lnTo>
                <a:lnTo>
                  <a:pt x="778" y="55"/>
                </a:lnTo>
                <a:lnTo>
                  <a:pt x="775" y="48"/>
                </a:lnTo>
                <a:lnTo>
                  <a:pt x="764" y="40"/>
                </a:lnTo>
                <a:lnTo>
                  <a:pt x="755" y="35"/>
                </a:lnTo>
                <a:lnTo>
                  <a:pt x="745" y="32"/>
                </a:lnTo>
                <a:lnTo>
                  <a:pt x="733" y="30"/>
                </a:lnTo>
                <a:lnTo>
                  <a:pt x="720" y="29"/>
                </a:lnTo>
                <a:lnTo>
                  <a:pt x="706" y="30"/>
                </a:lnTo>
                <a:lnTo>
                  <a:pt x="694" y="32"/>
                </a:lnTo>
                <a:lnTo>
                  <a:pt x="684" y="35"/>
                </a:lnTo>
                <a:lnTo>
                  <a:pt x="675" y="39"/>
                </a:lnTo>
                <a:lnTo>
                  <a:pt x="664" y="46"/>
                </a:lnTo>
                <a:lnTo>
                  <a:pt x="658" y="57"/>
                </a:lnTo>
                <a:lnTo>
                  <a:pt x="658" y="70"/>
                </a:lnTo>
                <a:lnTo>
                  <a:pt x="694" y="70"/>
                </a:lnTo>
                <a:lnTo>
                  <a:pt x="694" y="65"/>
                </a:lnTo>
                <a:lnTo>
                  <a:pt x="696" y="61"/>
                </a:lnTo>
                <a:lnTo>
                  <a:pt x="702" y="59"/>
                </a:lnTo>
                <a:lnTo>
                  <a:pt x="707" y="56"/>
                </a:lnTo>
                <a:lnTo>
                  <a:pt x="713" y="55"/>
                </a:lnTo>
                <a:lnTo>
                  <a:pt x="729" y="55"/>
                </a:lnTo>
                <a:lnTo>
                  <a:pt x="735" y="57"/>
                </a:lnTo>
                <a:lnTo>
                  <a:pt x="739" y="60"/>
                </a:lnTo>
                <a:lnTo>
                  <a:pt x="743" y="64"/>
                </a:lnTo>
                <a:lnTo>
                  <a:pt x="745" y="68"/>
                </a:lnTo>
                <a:lnTo>
                  <a:pt x="745" y="91"/>
                </a:lnTo>
                <a:lnTo>
                  <a:pt x="745" y="112"/>
                </a:lnTo>
                <a:lnTo>
                  <a:pt x="745" y="119"/>
                </a:lnTo>
                <a:lnTo>
                  <a:pt x="743" y="121"/>
                </a:lnTo>
                <a:lnTo>
                  <a:pt x="741" y="123"/>
                </a:lnTo>
                <a:lnTo>
                  <a:pt x="738" y="124"/>
                </a:lnTo>
                <a:lnTo>
                  <a:pt x="728" y="127"/>
                </a:lnTo>
                <a:lnTo>
                  <a:pt x="722" y="128"/>
                </a:lnTo>
                <a:lnTo>
                  <a:pt x="697" y="128"/>
                </a:lnTo>
                <a:lnTo>
                  <a:pt x="688" y="124"/>
                </a:lnTo>
                <a:lnTo>
                  <a:pt x="688" y="109"/>
                </a:lnTo>
                <a:lnTo>
                  <a:pt x="697" y="105"/>
                </a:lnTo>
                <a:lnTo>
                  <a:pt x="723" y="105"/>
                </a:lnTo>
                <a:lnTo>
                  <a:pt x="728" y="105"/>
                </a:lnTo>
                <a:lnTo>
                  <a:pt x="738" y="108"/>
                </a:lnTo>
                <a:lnTo>
                  <a:pt x="741" y="109"/>
                </a:lnTo>
                <a:lnTo>
                  <a:pt x="744" y="111"/>
                </a:lnTo>
                <a:lnTo>
                  <a:pt x="745" y="111"/>
                </a:lnTo>
                <a:lnTo>
                  <a:pt x="745" y="112"/>
                </a:lnTo>
                <a:lnTo>
                  <a:pt x="745" y="91"/>
                </a:lnTo>
                <a:lnTo>
                  <a:pt x="741" y="88"/>
                </a:lnTo>
                <a:lnTo>
                  <a:pt x="739" y="87"/>
                </a:lnTo>
                <a:lnTo>
                  <a:pt x="734" y="85"/>
                </a:lnTo>
                <a:lnTo>
                  <a:pt x="728" y="83"/>
                </a:lnTo>
                <a:lnTo>
                  <a:pt x="721" y="82"/>
                </a:lnTo>
                <a:lnTo>
                  <a:pt x="714" y="81"/>
                </a:lnTo>
                <a:lnTo>
                  <a:pt x="690" y="81"/>
                </a:lnTo>
                <a:lnTo>
                  <a:pt x="678" y="84"/>
                </a:lnTo>
                <a:lnTo>
                  <a:pt x="657" y="96"/>
                </a:lnTo>
                <a:lnTo>
                  <a:pt x="652" y="105"/>
                </a:lnTo>
                <a:lnTo>
                  <a:pt x="652" y="130"/>
                </a:lnTo>
                <a:lnTo>
                  <a:pt x="657" y="139"/>
                </a:lnTo>
                <a:lnTo>
                  <a:pt x="666" y="145"/>
                </a:lnTo>
                <a:lnTo>
                  <a:pt x="676" y="152"/>
                </a:lnTo>
                <a:lnTo>
                  <a:pt x="688" y="155"/>
                </a:lnTo>
                <a:lnTo>
                  <a:pt x="715" y="155"/>
                </a:lnTo>
                <a:lnTo>
                  <a:pt x="727" y="152"/>
                </a:lnTo>
                <a:lnTo>
                  <a:pt x="744" y="144"/>
                </a:lnTo>
                <a:lnTo>
                  <a:pt x="747" y="138"/>
                </a:lnTo>
                <a:lnTo>
                  <a:pt x="749" y="138"/>
                </a:lnTo>
                <a:lnTo>
                  <a:pt x="749" y="139"/>
                </a:lnTo>
                <a:lnTo>
                  <a:pt x="750" y="142"/>
                </a:lnTo>
                <a:lnTo>
                  <a:pt x="753" y="145"/>
                </a:lnTo>
                <a:lnTo>
                  <a:pt x="757" y="149"/>
                </a:lnTo>
                <a:lnTo>
                  <a:pt x="761" y="152"/>
                </a:lnTo>
                <a:lnTo>
                  <a:pt x="769" y="155"/>
                </a:lnTo>
                <a:lnTo>
                  <a:pt x="785" y="155"/>
                </a:lnTo>
                <a:lnTo>
                  <a:pt x="790" y="154"/>
                </a:lnTo>
                <a:lnTo>
                  <a:pt x="793" y="152"/>
                </a:lnTo>
                <a:lnTo>
                  <a:pt x="793" y="138"/>
                </a:lnTo>
                <a:lnTo>
                  <a:pt x="793" y="128"/>
                </a:lnTo>
                <a:lnTo>
                  <a:pt x="793" y="124"/>
                </a:lnTo>
                <a:lnTo>
                  <a:pt x="793" y="123"/>
                </a:lnTo>
                <a:close/>
                <a:moveTo>
                  <a:pt x="939" y="31"/>
                </a:moveTo>
                <a:lnTo>
                  <a:pt x="904" y="31"/>
                </a:lnTo>
                <a:lnTo>
                  <a:pt x="904" y="77"/>
                </a:lnTo>
                <a:lnTo>
                  <a:pt x="847" y="77"/>
                </a:lnTo>
                <a:lnTo>
                  <a:pt x="847" y="31"/>
                </a:lnTo>
                <a:lnTo>
                  <a:pt x="812" y="31"/>
                </a:lnTo>
                <a:lnTo>
                  <a:pt x="812" y="152"/>
                </a:lnTo>
                <a:lnTo>
                  <a:pt x="847" y="152"/>
                </a:lnTo>
                <a:lnTo>
                  <a:pt x="847" y="107"/>
                </a:lnTo>
                <a:lnTo>
                  <a:pt x="904" y="107"/>
                </a:lnTo>
                <a:lnTo>
                  <a:pt x="904" y="152"/>
                </a:lnTo>
                <a:lnTo>
                  <a:pt x="939" y="152"/>
                </a:lnTo>
                <a:lnTo>
                  <a:pt x="939" y="31"/>
                </a:lnTo>
                <a:close/>
                <a:moveTo>
                  <a:pt x="1095" y="92"/>
                </a:moveTo>
                <a:lnTo>
                  <a:pt x="1094" y="78"/>
                </a:lnTo>
                <a:lnTo>
                  <a:pt x="1090" y="66"/>
                </a:lnTo>
                <a:lnTo>
                  <a:pt x="1087" y="59"/>
                </a:lnTo>
                <a:lnTo>
                  <a:pt x="1085" y="55"/>
                </a:lnTo>
                <a:lnTo>
                  <a:pt x="1076" y="46"/>
                </a:lnTo>
                <a:lnTo>
                  <a:pt x="1066" y="38"/>
                </a:lnTo>
                <a:lnTo>
                  <a:pt x="1060" y="36"/>
                </a:lnTo>
                <a:lnTo>
                  <a:pt x="1060" y="82"/>
                </a:lnTo>
                <a:lnTo>
                  <a:pt x="1060" y="102"/>
                </a:lnTo>
                <a:lnTo>
                  <a:pt x="1057" y="109"/>
                </a:lnTo>
                <a:lnTo>
                  <a:pt x="1045" y="122"/>
                </a:lnTo>
                <a:lnTo>
                  <a:pt x="1037" y="125"/>
                </a:lnTo>
                <a:lnTo>
                  <a:pt x="1016" y="125"/>
                </a:lnTo>
                <a:lnTo>
                  <a:pt x="1008" y="122"/>
                </a:lnTo>
                <a:lnTo>
                  <a:pt x="1002" y="116"/>
                </a:lnTo>
                <a:lnTo>
                  <a:pt x="996" y="109"/>
                </a:lnTo>
                <a:lnTo>
                  <a:pt x="994" y="102"/>
                </a:lnTo>
                <a:lnTo>
                  <a:pt x="994" y="82"/>
                </a:lnTo>
                <a:lnTo>
                  <a:pt x="996" y="74"/>
                </a:lnTo>
                <a:lnTo>
                  <a:pt x="1002" y="68"/>
                </a:lnTo>
                <a:lnTo>
                  <a:pt x="1008" y="62"/>
                </a:lnTo>
                <a:lnTo>
                  <a:pt x="1016" y="59"/>
                </a:lnTo>
                <a:lnTo>
                  <a:pt x="1037" y="59"/>
                </a:lnTo>
                <a:lnTo>
                  <a:pt x="1045" y="62"/>
                </a:lnTo>
                <a:lnTo>
                  <a:pt x="1057" y="74"/>
                </a:lnTo>
                <a:lnTo>
                  <a:pt x="1060" y="82"/>
                </a:lnTo>
                <a:lnTo>
                  <a:pt x="1060" y="36"/>
                </a:lnTo>
                <a:lnTo>
                  <a:pt x="1054" y="33"/>
                </a:lnTo>
                <a:lnTo>
                  <a:pt x="1041" y="30"/>
                </a:lnTo>
                <a:lnTo>
                  <a:pt x="1027" y="29"/>
                </a:lnTo>
                <a:lnTo>
                  <a:pt x="1012" y="30"/>
                </a:lnTo>
                <a:lnTo>
                  <a:pt x="999" y="33"/>
                </a:lnTo>
                <a:lnTo>
                  <a:pt x="987" y="38"/>
                </a:lnTo>
                <a:lnTo>
                  <a:pt x="977" y="46"/>
                </a:lnTo>
                <a:lnTo>
                  <a:pt x="969" y="55"/>
                </a:lnTo>
                <a:lnTo>
                  <a:pt x="963" y="66"/>
                </a:lnTo>
                <a:lnTo>
                  <a:pt x="960" y="78"/>
                </a:lnTo>
                <a:lnTo>
                  <a:pt x="959" y="92"/>
                </a:lnTo>
                <a:lnTo>
                  <a:pt x="960" y="106"/>
                </a:lnTo>
                <a:lnTo>
                  <a:pt x="963" y="118"/>
                </a:lnTo>
                <a:lnTo>
                  <a:pt x="969" y="129"/>
                </a:lnTo>
                <a:lnTo>
                  <a:pt x="977" y="138"/>
                </a:lnTo>
                <a:lnTo>
                  <a:pt x="987" y="145"/>
                </a:lnTo>
                <a:lnTo>
                  <a:pt x="999" y="150"/>
                </a:lnTo>
                <a:lnTo>
                  <a:pt x="1012" y="154"/>
                </a:lnTo>
                <a:lnTo>
                  <a:pt x="1027" y="155"/>
                </a:lnTo>
                <a:lnTo>
                  <a:pt x="1041" y="154"/>
                </a:lnTo>
                <a:lnTo>
                  <a:pt x="1054" y="150"/>
                </a:lnTo>
                <a:lnTo>
                  <a:pt x="1066" y="145"/>
                </a:lnTo>
                <a:lnTo>
                  <a:pt x="1076" y="138"/>
                </a:lnTo>
                <a:lnTo>
                  <a:pt x="1085" y="129"/>
                </a:lnTo>
                <a:lnTo>
                  <a:pt x="1087" y="125"/>
                </a:lnTo>
                <a:lnTo>
                  <a:pt x="1090" y="118"/>
                </a:lnTo>
                <a:lnTo>
                  <a:pt x="1094" y="106"/>
                </a:lnTo>
                <a:lnTo>
                  <a:pt x="1095" y="92"/>
                </a:lnTo>
                <a:close/>
                <a:moveTo>
                  <a:pt x="1238" y="109"/>
                </a:moveTo>
                <a:lnTo>
                  <a:pt x="1234" y="102"/>
                </a:lnTo>
                <a:lnTo>
                  <a:pt x="1233" y="101"/>
                </a:lnTo>
                <a:lnTo>
                  <a:pt x="1226" y="95"/>
                </a:lnTo>
                <a:lnTo>
                  <a:pt x="1223" y="94"/>
                </a:lnTo>
                <a:lnTo>
                  <a:pt x="1220" y="92"/>
                </a:lnTo>
                <a:lnTo>
                  <a:pt x="1214" y="90"/>
                </a:lnTo>
                <a:lnTo>
                  <a:pt x="1212" y="90"/>
                </a:lnTo>
                <a:lnTo>
                  <a:pt x="1211" y="90"/>
                </a:lnTo>
                <a:lnTo>
                  <a:pt x="1211" y="88"/>
                </a:lnTo>
                <a:lnTo>
                  <a:pt x="1215" y="87"/>
                </a:lnTo>
                <a:lnTo>
                  <a:pt x="1220" y="84"/>
                </a:lnTo>
                <a:lnTo>
                  <a:pt x="1224" y="81"/>
                </a:lnTo>
                <a:lnTo>
                  <a:pt x="1226" y="80"/>
                </a:lnTo>
                <a:lnTo>
                  <a:pt x="1228" y="78"/>
                </a:lnTo>
                <a:lnTo>
                  <a:pt x="1231" y="71"/>
                </a:lnTo>
                <a:lnTo>
                  <a:pt x="1231" y="63"/>
                </a:lnTo>
                <a:lnTo>
                  <a:pt x="1230" y="56"/>
                </a:lnTo>
                <a:lnTo>
                  <a:pt x="1228" y="49"/>
                </a:lnTo>
                <a:lnTo>
                  <a:pt x="1219" y="39"/>
                </a:lnTo>
                <a:lnTo>
                  <a:pt x="1203" y="33"/>
                </a:lnTo>
                <a:lnTo>
                  <a:pt x="1202" y="33"/>
                </a:lnTo>
                <a:lnTo>
                  <a:pt x="1202" y="106"/>
                </a:lnTo>
                <a:lnTo>
                  <a:pt x="1202" y="123"/>
                </a:lnTo>
                <a:lnTo>
                  <a:pt x="1196" y="128"/>
                </a:lnTo>
                <a:lnTo>
                  <a:pt x="1149" y="128"/>
                </a:lnTo>
                <a:lnTo>
                  <a:pt x="1149" y="102"/>
                </a:lnTo>
                <a:lnTo>
                  <a:pt x="1196" y="102"/>
                </a:lnTo>
                <a:lnTo>
                  <a:pt x="1202" y="106"/>
                </a:lnTo>
                <a:lnTo>
                  <a:pt x="1202" y="33"/>
                </a:lnTo>
                <a:lnTo>
                  <a:pt x="1195" y="33"/>
                </a:lnTo>
                <a:lnTo>
                  <a:pt x="1195" y="60"/>
                </a:lnTo>
                <a:lnTo>
                  <a:pt x="1195" y="76"/>
                </a:lnTo>
                <a:lnTo>
                  <a:pt x="1190" y="80"/>
                </a:lnTo>
                <a:lnTo>
                  <a:pt x="1149" y="80"/>
                </a:lnTo>
                <a:lnTo>
                  <a:pt x="1149" y="56"/>
                </a:lnTo>
                <a:lnTo>
                  <a:pt x="1190" y="56"/>
                </a:lnTo>
                <a:lnTo>
                  <a:pt x="1195" y="60"/>
                </a:lnTo>
                <a:lnTo>
                  <a:pt x="1195" y="33"/>
                </a:lnTo>
                <a:lnTo>
                  <a:pt x="1180" y="31"/>
                </a:lnTo>
                <a:lnTo>
                  <a:pt x="1115" y="31"/>
                </a:lnTo>
                <a:lnTo>
                  <a:pt x="1115" y="152"/>
                </a:lnTo>
                <a:lnTo>
                  <a:pt x="1186" y="152"/>
                </a:lnTo>
                <a:lnTo>
                  <a:pt x="1199" y="152"/>
                </a:lnTo>
                <a:lnTo>
                  <a:pt x="1210" y="150"/>
                </a:lnTo>
                <a:lnTo>
                  <a:pt x="1219" y="148"/>
                </a:lnTo>
                <a:lnTo>
                  <a:pt x="1226" y="145"/>
                </a:lnTo>
                <a:lnTo>
                  <a:pt x="1234" y="140"/>
                </a:lnTo>
                <a:lnTo>
                  <a:pt x="1238" y="131"/>
                </a:lnTo>
                <a:lnTo>
                  <a:pt x="1238" y="128"/>
                </a:lnTo>
                <a:lnTo>
                  <a:pt x="1238" y="109"/>
                </a:lnTo>
                <a:close/>
                <a:moveTo>
                  <a:pt x="1386" y="152"/>
                </a:moveTo>
                <a:lnTo>
                  <a:pt x="1330" y="90"/>
                </a:lnTo>
                <a:lnTo>
                  <a:pt x="1381" y="31"/>
                </a:lnTo>
                <a:lnTo>
                  <a:pt x="1340" y="31"/>
                </a:lnTo>
                <a:lnTo>
                  <a:pt x="1291" y="88"/>
                </a:lnTo>
                <a:lnTo>
                  <a:pt x="1291" y="31"/>
                </a:lnTo>
                <a:lnTo>
                  <a:pt x="1256" y="31"/>
                </a:lnTo>
                <a:lnTo>
                  <a:pt x="1256" y="152"/>
                </a:lnTo>
                <a:lnTo>
                  <a:pt x="1291" y="152"/>
                </a:lnTo>
                <a:lnTo>
                  <a:pt x="1291" y="93"/>
                </a:lnTo>
                <a:lnTo>
                  <a:pt x="1344" y="152"/>
                </a:lnTo>
                <a:lnTo>
                  <a:pt x="1386" y="152"/>
                </a:lnTo>
                <a:close/>
                <a:moveTo>
                  <a:pt x="1557" y="142"/>
                </a:moveTo>
                <a:lnTo>
                  <a:pt x="1553" y="138"/>
                </a:lnTo>
                <a:lnTo>
                  <a:pt x="1548" y="133"/>
                </a:lnTo>
                <a:lnTo>
                  <a:pt x="1544" y="131"/>
                </a:lnTo>
                <a:lnTo>
                  <a:pt x="1545" y="128"/>
                </a:lnTo>
                <a:lnTo>
                  <a:pt x="1546" y="127"/>
                </a:lnTo>
                <a:lnTo>
                  <a:pt x="1546" y="124"/>
                </a:lnTo>
                <a:lnTo>
                  <a:pt x="1546" y="115"/>
                </a:lnTo>
                <a:lnTo>
                  <a:pt x="1534" y="122"/>
                </a:lnTo>
                <a:lnTo>
                  <a:pt x="1524" y="124"/>
                </a:lnTo>
                <a:lnTo>
                  <a:pt x="1522" y="124"/>
                </a:lnTo>
                <a:lnTo>
                  <a:pt x="1516" y="124"/>
                </a:lnTo>
                <a:lnTo>
                  <a:pt x="1514" y="121"/>
                </a:lnTo>
                <a:lnTo>
                  <a:pt x="1514" y="105"/>
                </a:lnTo>
                <a:lnTo>
                  <a:pt x="1514" y="91"/>
                </a:lnTo>
                <a:lnTo>
                  <a:pt x="1514" y="59"/>
                </a:lnTo>
                <a:lnTo>
                  <a:pt x="1513" y="55"/>
                </a:lnTo>
                <a:lnTo>
                  <a:pt x="1509" y="48"/>
                </a:lnTo>
                <a:lnTo>
                  <a:pt x="1498" y="40"/>
                </a:lnTo>
                <a:lnTo>
                  <a:pt x="1490" y="35"/>
                </a:lnTo>
                <a:lnTo>
                  <a:pt x="1479" y="32"/>
                </a:lnTo>
                <a:lnTo>
                  <a:pt x="1468" y="30"/>
                </a:lnTo>
                <a:lnTo>
                  <a:pt x="1454" y="29"/>
                </a:lnTo>
                <a:lnTo>
                  <a:pt x="1441" y="30"/>
                </a:lnTo>
                <a:lnTo>
                  <a:pt x="1429" y="32"/>
                </a:lnTo>
                <a:lnTo>
                  <a:pt x="1418" y="35"/>
                </a:lnTo>
                <a:lnTo>
                  <a:pt x="1409" y="39"/>
                </a:lnTo>
                <a:lnTo>
                  <a:pt x="1398" y="46"/>
                </a:lnTo>
                <a:lnTo>
                  <a:pt x="1393" y="57"/>
                </a:lnTo>
                <a:lnTo>
                  <a:pt x="1393" y="70"/>
                </a:lnTo>
                <a:lnTo>
                  <a:pt x="1428" y="70"/>
                </a:lnTo>
                <a:lnTo>
                  <a:pt x="1428" y="65"/>
                </a:lnTo>
                <a:lnTo>
                  <a:pt x="1431" y="61"/>
                </a:lnTo>
                <a:lnTo>
                  <a:pt x="1436" y="59"/>
                </a:lnTo>
                <a:lnTo>
                  <a:pt x="1442" y="56"/>
                </a:lnTo>
                <a:lnTo>
                  <a:pt x="1448" y="55"/>
                </a:lnTo>
                <a:lnTo>
                  <a:pt x="1463" y="55"/>
                </a:lnTo>
                <a:lnTo>
                  <a:pt x="1470" y="57"/>
                </a:lnTo>
                <a:lnTo>
                  <a:pt x="1474" y="60"/>
                </a:lnTo>
                <a:lnTo>
                  <a:pt x="1478" y="64"/>
                </a:lnTo>
                <a:lnTo>
                  <a:pt x="1480" y="68"/>
                </a:lnTo>
                <a:lnTo>
                  <a:pt x="1480" y="91"/>
                </a:lnTo>
                <a:lnTo>
                  <a:pt x="1480" y="112"/>
                </a:lnTo>
                <a:lnTo>
                  <a:pt x="1480" y="119"/>
                </a:lnTo>
                <a:lnTo>
                  <a:pt x="1477" y="121"/>
                </a:lnTo>
                <a:lnTo>
                  <a:pt x="1475" y="123"/>
                </a:lnTo>
                <a:lnTo>
                  <a:pt x="1472" y="124"/>
                </a:lnTo>
                <a:lnTo>
                  <a:pt x="1463" y="127"/>
                </a:lnTo>
                <a:lnTo>
                  <a:pt x="1457" y="128"/>
                </a:lnTo>
                <a:lnTo>
                  <a:pt x="1432" y="128"/>
                </a:lnTo>
                <a:lnTo>
                  <a:pt x="1422" y="124"/>
                </a:lnTo>
                <a:lnTo>
                  <a:pt x="1422" y="109"/>
                </a:lnTo>
                <a:lnTo>
                  <a:pt x="1432" y="105"/>
                </a:lnTo>
                <a:lnTo>
                  <a:pt x="1457" y="105"/>
                </a:lnTo>
                <a:lnTo>
                  <a:pt x="1463" y="105"/>
                </a:lnTo>
                <a:lnTo>
                  <a:pt x="1473" y="108"/>
                </a:lnTo>
                <a:lnTo>
                  <a:pt x="1476" y="109"/>
                </a:lnTo>
                <a:lnTo>
                  <a:pt x="1478" y="111"/>
                </a:lnTo>
                <a:lnTo>
                  <a:pt x="1479" y="111"/>
                </a:lnTo>
                <a:lnTo>
                  <a:pt x="1480" y="112"/>
                </a:lnTo>
                <a:lnTo>
                  <a:pt x="1480" y="91"/>
                </a:lnTo>
                <a:lnTo>
                  <a:pt x="1476" y="88"/>
                </a:lnTo>
                <a:lnTo>
                  <a:pt x="1473" y="87"/>
                </a:lnTo>
                <a:lnTo>
                  <a:pt x="1469" y="85"/>
                </a:lnTo>
                <a:lnTo>
                  <a:pt x="1462" y="83"/>
                </a:lnTo>
                <a:lnTo>
                  <a:pt x="1456" y="82"/>
                </a:lnTo>
                <a:lnTo>
                  <a:pt x="1449" y="81"/>
                </a:lnTo>
                <a:lnTo>
                  <a:pt x="1425" y="81"/>
                </a:lnTo>
                <a:lnTo>
                  <a:pt x="1412" y="84"/>
                </a:lnTo>
                <a:lnTo>
                  <a:pt x="1392" y="96"/>
                </a:lnTo>
                <a:lnTo>
                  <a:pt x="1387" y="105"/>
                </a:lnTo>
                <a:lnTo>
                  <a:pt x="1386" y="130"/>
                </a:lnTo>
                <a:lnTo>
                  <a:pt x="1391" y="139"/>
                </a:lnTo>
                <a:lnTo>
                  <a:pt x="1401" y="145"/>
                </a:lnTo>
                <a:lnTo>
                  <a:pt x="1410" y="152"/>
                </a:lnTo>
                <a:lnTo>
                  <a:pt x="1422" y="155"/>
                </a:lnTo>
                <a:lnTo>
                  <a:pt x="1450" y="155"/>
                </a:lnTo>
                <a:lnTo>
                  <a:pt x="1461" y="152"/>
                </a:lnTo>
                <a:lnTo>
                  <a:pt x="1478" y="144"/>
                </a:lnTo>
                <a:lnTo>
                  <a:pt x="1482" y="138"/>
                </a:lnTo>
                <a:lnTo>
                  <a:pt x="1483" y="138"/>
                </a:lnTo>
                <a:lnTo>
                  <a:pt x="1484" y="139"/>
                </a:lnTo>
                <a:lnTo>
                  <a:pt x="1485" y="142"/>
                </a:lnTo>
                <a:lnTo>
                  <a:pt x="1488" y="145"/>
                </a:lnTo>
                <a:lnTo>
                  <a:pt x="1494" y="151"/>
                </a:lnTo>
                <a:lnTo>
                  <a:pt x="1497" y="152"/>
                </a:lnTo>
                <a:lnTo>
                  <a:pt x="1501" y="153"/>
                </a:lnTo>
                <a:lnTo>
                  <a:pt x="1503" y="154"/>
                </a:lnTo>
                <a:lnTo>
                  <a:pt x="1508" y="154"/>
                </a:lnTo>
                <a:lnTo>
                  <a:pt x="1510" y="155"/>
                </a:lnTo>
                <a:lnTo>
                  <a:pt x="1517" y="155"/>
                </a:lnTo>
                <a:lnTo>
                  <a:pt x="1521" y="154"/>
                </a:lnTo>
                <a:lnTo>
                  <a:pt x="1523" y="154"/>
                </a:lnTo>
                <a:lnTo>
                  <a:pt x="1532" y="152"/>
                </a:lnTo>
                <a:lnTo>
                  <a:pt x="1543" y="149"/>
                </a:lnTo>
                <a:lnTo>
                  <a:pt x="1557" y="142"/>
                </a:lnTo>
                <a:close/>
              </a:path>
            </a:pathLst>
          </a:custGeom>
          <a:solidFill>
            <a:srgbClr val="002C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9976" y="4856448"/>
            <a:ext cx="32385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936752" y="1069772"/>
            <a:ext cx="3274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При поддержке</a:t>
            </a:r>
            <a:endParaRPr lang="ru-RU" b="1" dirty="0"/>
          </a:p>
        </p:txBody>
      </p:sp>
      <p:pic>
        <p:nvPicPr>
          <p:cNvPr id="25" name="image5.pn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11607" y="1828799"/>
            <a:ext cx="525145" cy="43307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994656" y="1722168"/>
            <a:ext cx="3165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Министерство культуры РФ</a:t>
            </a:r>
            <a:endParaRPr lang="ru-RU" b="1" dirty="0"/>
          </a:p>
        </p:txBody>
      </p:sp>
      <p:pic>
        <p:nvPicPr>
          <p:cNvPr id="27" name="image6.png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11607" y="2717808"/>
            <a:ext cx="870585" cy="2667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077200" y="2495135"/>
            <a:ext cx="3083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Министерство культуры и архивов ИО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487" y="3671094"/>
            <a:ext cx="817563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149440" y="3430140"/>
            <a:ext cx="285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Агентство стратегических инициатив</a:t>
            </a:r>
            <a:endParaRPr lang="ru-RU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5920" y="4856448"/>
            <a:ext cx="628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8149440" y="4856448"/>
            <a:ext cx="285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Сеть «Точки кипения»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943600" y="286001"/>
            <a:ext cx="59552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Форсайт-сессия «Библиотекарь Будущего»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132185"/>
              </p:ext>
            </p:extLst>
          </p:nvPr>
        </p:nvGraphicFramePr>
        <p:xfrm>
          <a:off x="685800" y="960120"/>
          <a:ext cx="10972800" cy="4743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2800"/>
              </a:tblGrid>
              <a:tr h="336711">
                <a:tc>
                  <a:txBody>
                    <a:bodyPr/>
                    <a:lstStyle/>
                    <a:p>
                      <a:r>
                        <a:rPr lang="ru-RU" dirty="0" smtClean="0"/>
                        <a:t>Установки</a:t>
                      </a:r>
                      <a:endParaRPr lang="ru-RU" dirty="0"/>
                    </a:p>
                  </a:txBody>
                  <a:tcPr/>
                </a:tc>
              </a:tr>
              <a:tr h="159938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1" dirty="0" smtClean="0">
                          <a:latin typeface="PT Serif"/>
                        </a:rPr>
                        <a:t>Форсайт – не безответственное фантазирование, а ответственное проектирование</a:t>
                      </a:r>
                      <a:r>
                        <a:rPr lang="en-US" b="1" dirty="0" smtClean="0">
                          <a:latin typeface="PT Serif"/>
                        </a:rPr>
                        <a:t>.</a:t>
                      </a:r>
                      <a:endParaRPr lang="ru-RU" b="1" baseline="0" dirty="0" smtClean="0">
                        <a:latin typeface="PT Serif"/>
                      </a:endParaRPr>
                    </a:p>
                    <a:p>
                      <a:endParaRPr lang="ru-RU" b="1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1" dirty="0" smtClean="0">
                          <a:latin typeface="PT Serif"/>
                        </a:rPr>
                        <a:t>Форсайт – способ</a:t>
                      </a:r>
                      <a:r>
                        <a:rPr lang="ru-RU" b="1" baseline="0" dirty="0" smtClean="0">
                          <a:latin typeface="PT Serif"/>
                        </a:rPr>
                        <a:t> проявления позиций, а не презентация заранее подготовленных докладов</a:t>
                      </a:r>
                      <a:r>
                        <a:rPr lang="en-US" b="1" baseline="0" dirty="0" smtClean="0">
                          <a:latin typeface="PT Serif"/>
                        </a:rPr>
                        <a:t>.</a:t>
                      </a:r>
                      <a:endParaRPr lang="ru-RU" b="1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b="1" dirty="0" smtClean="0">
                          <a:latin typeface="PT Serif"/>
                        </a:rPr>
                        <a:t>Задача </a:t>
                      </a:r>
                      <a:r>
                        <a:rPr lang="ru-RU" b="1" dirty="0" err="1" smtClean="0">
                          <a:latin typeface="PT Serif"/>
                        </a:rPr>
                        <a:t>форсайта</a:t>
                      </a:r>
                      <a:r>
                        <a:rPr lang="ru-RU" b="1" dirty="0" smtClean="0">
                          <a:latin typeface="PT Serif"/>
                        </a:rPr>
                        <a:t> – получить взгляд «снаружи», а не «изнутри» профессионального сообщества</a:t>
                      </a:r>
                      <a:r>
                        <a:rPr lang="en-US" b="1" dirty="0" smtClean="0">
                          <a:latin typeface="PT Serif"/>
                        </a:rPr>
                        <a:t>.</a:t>
                      </a:r>
                      <a:endParaRPr lang="ru-RU" b="1" dirty="0">
                        <a:latin typeface="PT Serif"/>
                      </a:endParaRPr>
                    </a:p>
                  </a:txBody>
                  <a:tcPr/>
                </a:tc>
              </a:tr>
              <a:tr h="5892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943600" y="286001"/>
            <a:ext cx="59552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Форсайт-сессия «Библиотекарь Будущего»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850167"/>
              </p:ext>
            </p:extLst>
          </p:nvPr>
        </p:nvGraphicFramePr>
        <p:xfrm>
          <a:off x="685800" y="960120"/>
          <a:ext cx="11086224" cy="5726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112"/>
                <a:gridCol w="5543112"/>
              </a:tblGrid>
              <a:tr h="33671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PT Serif"/>
                        </a:rPr>
                        <a:t>Образ</a:t>
                      </a:r>
                      <a:r>
                        <a:rPr lang="ru-RU" baseline="0" dirty="0" smtClean="0">
                          <a:latin typeface="PT Serif"/>
                        </a:rPr>
                        <a:t> Библиотеки Будущего</a:t>
                      </a:r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PT Serif"/>
                        </a:rPr>
                        <a:t>Образ Библиотекаря Будущего</a:t>
                      </a:r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159938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PT Serif"/>
                        </a:rPr>
                        <a:t>Сформулировать свои ожидания от сессии</a:t>
                      </a:r>
                      <a:endParaRPr lang="ru-RU" baseline="0" dirty="0" smtClean="0">
                        <a:latin typeface="PT Serif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PT Serif"/>
                          <a:ea typeface="+mn-ea"/>
                          <a:cs typeface="+mn-cs"/>
                        </a:rPr>
                        <a:t>Какими компетенциями должен обладать библиотекарь будущего, чтобы эффективно работать</a:t>
                      </a: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PT Serif"/>
                        </a:rPr>
                        <a:t>Указать основные тренды, угрозы,</a:t>
                      </a:r>
                      <a:r>
                        <a:rPr lang="ru-RU" baseline="0" dirty="0" smtClean="0">
                          <a:latin typeface="PT Serif"/>
                        </a:rPr>
                        <a:t> события и возможности, определяющие развитие библиотеки в настоящее время</a:t>
                      </a:r>
                      <a:endParaRPr lang="ru-RU" dirty="0" smtClean="0">
                        <a:latin typeface="PT Serif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PT Serif"/>
                        </a:rPr>
                        <a:t>Какую</a:t>
                      </a:r>
                      <a:r>
                        <a:rPr lang="ru-RU" baseline="0" dirty="0" smtClean="0">
                          <a:latin typeface="PT Serif"/>
                        </a:rPr>
                        <a:t> задачу выполняет библиотека в настоящее время, какие задачи она будет решать к 2035 году</a:t>
                      </a:r>
                      <a:endParaRPr lang="ru-RU" dirty="0" smtClean="0">
                        <a:latin typeface="PT Serif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58924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  <a:latin typeface="PT Serif"/>
                        </a:rPr>
                        <a:t>Предложить идею проекта для достижения этих целей</a:t>
                      </a:r>
                      <a:endParaRPr lang="ru-RU" dirty="0">
                        <a:solidFill>
                          <a:srgbClr val="FF0000"/>
                        </a:solidFill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74357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FF0000"/>
                          </a:solidFill>
                          <a:latin typeface="PT Serif"/>
                        </a:rPr>
                        <a:t>Карта Библиотеки</a:t>
                      </a:r>
                      <a:r>
                        <a:rPr lang="ru-RU" baseline="0" dirty="0" smtClean="0">
                          <a:solidFill>
                            <a:srgbClr val="FF0000"/>
                          </a:solidFill>
                          <a:latin typeface="PT Serif"/>
                        </a:rPr>
                        <a:t> Будущего</a:t>
                      </a:r>
                      <a:endParaRPr lang="ru-RU" dirty="0" smtClean="0">
                        <a:solidFill>
                          <a:srgbClr val="FF0000"/>
                        </a:solidFill>
                        <a:latin typeface="PT Serif"/>
                      </a:endParaRPr>
                    </a:p>
                    <a:p>
                      <a:endParaRPr lang="ru-RU" dirty="0">
                        <a:solidFill>
                          <a:srgbClr val="FF0000"/>
                        </a:solidFill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2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03599" y="714375"/>
            <a:ext cx="11582400" cy="0"/>
          </a:xfrm>
          <a:custGeom>
            <a:avLst/>
            <a:gdLst/>
            <a:ahLst/>
            <a:cxnLst/>
            <a:rect l="l" t="t" r="r" b="b"/>
            <a:pathLst>
              <a:path w="11582400">
                <a:moveTo>
                  <a:pt x="0" y="0"/>
                </a:moveTo>
                <a:lnTo>
                  <a:pt x="11582400" y="0"/>
                </a:lnTo>
              </a:path>
            </a:pathLst>
          </a:custGeom>
          <a:ln w="25400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631078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4800" y="6364223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04800" y="6417652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5796" y="0"/>
                </a:lnTo>
              </a:path>
            </a:pathLst>
          </a:custGeom>
          <a:ln w="303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4793" y="304794"/>
            <a:ext cx="1803831" cy="1845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943600" y="286001"/>
            <a:ext cx="59552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500" b="1" spc="-15" dirty="0" smtClean="0">
                <a:solidFill>
                  <a:srgbClr val="E7332A"/>
                </a:solidFill>
                <a:latin typeface="Montserrat"/>
                <a:cs typeface="Montserrat"/>
              </a:rPr>
              <a:t>Форсайт-сессия «Библиотекарь Будущего»</a:t>
            </a:r>
            <a:endParaRPr sz="1500" dirty="0">
              <a:latin typeface="Montserrat"/>
              <a:cs typeface="Montserrat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50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274143"/>
              </p:ext>
            </p:extLst>
          </p:nvPr>
        </p:nvGraphicFramePr>
        <p:xfrm>
          <a:off x="685800" y="960120"/>
          <a:ext cx="11086224" cy="5830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3112"/>
                <a:gridCol w="5543112"/>
              </a:tblGrid>
              <a:tr h="336711">
                <a:tc>
                  <a:txBody>
                    <a:bodyPr/>
                    <a:lstStyle/>
                    <a:p>
                      <a:r>
                        <a:rPr lang="ru-RU" dirty="0" smtClean="0"/>
                        <a:t>Укрупненные проектные инициативы, сформулированные</a:t>
                      </a:r>
                      <a:r>
                        <a:rPr lang="ru-RU" baseline="0" dirty="0" smtClean="0"/>
                        <a:t> участниками сессии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Проектные предложения инициативной группы</a:t>
                      </a:r>
                      <a:endParaRPr lang="ru-RU" dirty="0"/>
                    </a:p>
                  </a:txBody>
                  <a:tcPr/>
                </a:tc>
              </a:tr>
              <a:tr h="159938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Библиотека как пространство (среда), </a:t>
                      </a:r>
                      <a:r>
                        <a:rPr lang="ru-RU" sz="1800" b="1" dirty="0" err="1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артсемантическое</a:t>
                      </a: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 и клубное пространство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Инжиниринг знаний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Сборка сообществ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Живые библиотеки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109431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Онлайн-, офлайн-интерфейсы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Библиотекарь в «Атласе новых профессий»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5892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Библиотека как центр работы с медиа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  <a:tr h="74357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PT Serif"/>
                          <a:ea typeface="Calibri"/>
                          <a:cs typeface="Times New Roman"/>
                        </a:rPr>
                        <a:t>Гений места</a:t>
                      </a:r>
                      <a:endParaRPr lang="ru-RU" sz="1400" dirty="0" smtClean="0">
                        <a:effectLst/>
                        <a:latin typeface="PT Serif"/>
                        <a:ea typeface="Calibri"/>
                        <a:cs typeface="Times New Roman"/>
                      </a:endParaRPr>
                    </a:p>
                    <a:p>
                      <a:endParaRPr lang="ru-RU" dirty="0">
                        <a:latin typeface="PT Serif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>
                        <a:latin typeface="PT Serif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582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51323" y="2227599"/>
            <a:ext cx="9254136" cy="2245692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>
            <a:defPPr>
              <a:defRPr lang="ru-RU"/>
            </a:defPPr>
            <a:lvl1pPr marL="12700" marR="5080">
              <a:lnSpc>
                <a:spcPct val="100600"/>
              </a:lnSpc>
              <a:spcBef>
                <a:spcPts val="95"/>
              </a:spcBef>
              <a:tabLst>
                <a:tab pos="7852409" algn="l"/>
              </a:tabLst>
              <a:defRPr sz="3600" i="1">
                <a:latin typeface="Montserrat" panose="00000500000000000000" pitchFamily="2" charset="-52"/>
                <a:cs typeface="Montserrat Medium"/>
              </a:defRPr>
            </a:lvl1pPr>
          </a:lstStyle>
          <a:p>
            <a:r>
              <a:rPr lang="ru-RU" sz="2400" dirty="0"/>
              <a:t>Архитектура и дизайн пространства, наполнение различными событиями и содержанием, включая игры, обучение, </a:t>
            </a:r>
            <a:r>
              <a:rPr lang="ru-RU" sz="2400" dirty="0" err="1"/>
              <a:t>артсемантику</a:t>
            </a:r>
            <a:r>
              <a:rPr lang="ru-RU" sz="2400" dirty="0"/>
              <a:t> (многомерные </a:t>
            </a:r>
            <a:r>
              <a:rPr lang="ru-RU" sz="2400" dirty="0" err="1"/>
              <a:t>многомодальные</a:t>
            </a:r>
            <a:r>
              <a:rPr lang="ru-RU" sz="2400" dirty="0"/>
              <a:t> смысловые пространства, искусство передачи смыслов и целостностей, создание арт-объектов), здоровую коммуникацию, пространство учебы, отдыха, работы, взаимодействия.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562358"/>
            <a:ext cx="6795326" cy="113031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dirty="0" err="1"/>
              <a:t>Артсемантическое</a:t>
            </a:r>
            <a:r>
              <a:rPr lang="ru-RU" sz="3600" dirty="0"/>
              <a:t> и клубное пространство</a:t>
            </a:r>
            <a:endParaRPr lang="ru-RU" sz="3600" spc="-3" dirty="0"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1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51323" y="2227599"/>
            <a:ext cx="9254136" cy="187503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>
            <a:defPPr>
              <a:defRPr lang="ru-RU"/>
            </a:defPPr>
            <a:lvl1pPr marL="12700" marR="5080">
              <a:lnSpc>
                <a:spcPct val="100600"/>
              </a:lnSpc>
              <a:spcBef>
                <a:spcPts val="95"/>
              </a:spcBef>
              <a:tabLst>
                <a:tab pos="7852409" algn="l"/>
              </a:tabLst>
              <a:defRPr sz="3600" i="1">
                <a:latin typeface="Montserrat" panose="00000500000000000000" pitchFamily="2" charset="-52"/>
                <a:cs typeface="Montserrat Medium"/>
              </a:defRPr>
            </a:lvl1pPr>
          </a:lstStyle>
          <a:p>
            <a:r>
              <a:rPr lang="ru-RU" sz="2400" dirty="0"/>
              <a:t>Библиотека как центр консолидации и развития местных сообществ, развития территории через деятельность сообществ; библиотека как точка сборки сообществ; библиотека как организатор деятельности, пространство и условия для деятельности.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604197"/>
            <a:ext cx="6795326" cy="570406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/>
              <a:t>Сборка сообществ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25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92350" y="6171766"/>
            <a:ext cx="9442831" cy="0"/>
          </a:xfrm>
          <a:custGeom>
            <a:avLst/>
            <a:gdLst/>
            <a:ahLst/>
            <a:cxnLst/>
            <a:rect l="l" t="t" r="r" b="b"/>
            <a:pathLst>
              <a:path w="15570835">
                <a:moveTo>
                  <a:pt x="0" y="0"/>
                </a:moveTo>
                <a:lnTo>
                  <a:pt x="15570206" y="0"/>
                </a:lnTo>
              </a:path>
            </a:pathLst>
          </a:custGeom>
          <a:ln w="94237">
            <a:solidFill>
              <a:srgbClr val="E533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51323" y="2227599"/>
            <a:ext cx="9254136" cy="1499591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>
            <a:defPPr>
              <a:defRPr lang="ru-RU"/>
            </a:defPPr>
            <a:lvl1pPr marL="12700" marR="5080">
              <a:lnSpc>
                <a:spcPct val="100600"/>
              </a:lnSpc>
              <a:spcBef>
                <a:spcPts val="95"/>
              </a:spcBef>
              <a:tabLst>
                <a:tab pos="7852409" algn="l"/>
              </a:tabLst>
              <a:defRPr sz="3600" i="1">
                <a:latin typeface="Montserrat" panose="00000500000000000000" pitchFamily="2" charset="-52"/>
                <a:cs typeface="Montserrat Medium"/>
              </a:defRPr>
            </a:lvl1pPr>
          </a:lstStyle>
          <a:p>
            <a:r>
              <a:rPr lang="ru-RU" sz="2400" dirty="0"/>
              <a:t>Разработка и создание удобных интерфейсов, мобильных приложений, чат-ботов, голосовых помощников, иных средств навигации для взаимодействия библиотек друг с другом, с посетителями, с другими организациями.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351323" y="604197"/>
            <a:ext cx="6795326" cy="1130314"/>
          </a:xfrm>
          <a:prstGeom prst="rect">
            <a:avLst/>
          </a:prstGeom>
        </p:spPr>
        <p:txBody>
          <a:bodyPr vert="horz" wrap="square" lIns="0" tIns="10397" rIns="0" bIns="0" rtlCol="0">
            <a:spAutoFit/>
          </a:bodyPr>
          <a:lstStyle/>
          <a:p>
            <a:pPr marL="7701">
              <a:spcBef>
                <a:spcPts val="82"/>
              </a:spcBef>
              <a:tabLst>
                <a:tab pos="2581854" algn="l"/>
              </a:tabLst>
            </a:pPr>
            <a:r>
              <a:rPr lang="ru-RU" sz="3600" spc="-3" dirty="0"/>
              <a:t>Онлайн-, офлайн-интерфейсы</a:t>
            </a: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801537"/>
            <a:ext cx="1805349" cy="5256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</TotalTime>
  <Words>1072</Words>
  <Application>Microsoft Office PowerPoint</Application>
  <PresentationFormat>Произвольный</PresentationFormat>
  <Paragraphs>101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2021</vt:lpstr>
      <vt:lpstr>Форсайт-сессия «Библиотекарь Будущего»</vt:lpstr>
      <vt:lpstr>Презентация PowerPoint</vt:lpstr>
      <vt:lpstr>Презентация PowerPoint</vt:lpstr>
      <vt:lpstr>Презентация PowerPoint</vt:lpstr>
      <vt:lpstr>Презентация PowerPoint</vt:lpstr>
      <vt:lpstr>Артсемантическое и клубное пространство</vt:lpstr>
      <vt:lpstr>Сборка сообществ</vt:lpstr>
      <vt:lpstr>Онлайн-, офлайн-интерфейсы</vt:lpstr>
      <vt:lpstr>Библиотека как центр работы с медиа</vt:lpstr>
      <vt:lpstr>Гений места</vt:lpstr>
      <vt:lpstr>Инжиниринг знания</vt:lpstr>
      <vt:lpstr>Библиотекарь в «Атласе новых профессий» </vt:lpstr>
      <vt:lpstr>Живые библиотеки</vt:lpstr>
      <vt:lpstr>Лидеры и участники</vt:lpstr>
      <vt:lpstr>Порядок присоединения к инициативам</vt:lpstr>
      <vt:lpstr>Материалы форсайт-сессии</vt:lpstr>
      <vt:lpstr>Календарь полезных событий форсайта</vt:lpstr>
      <vt:lpstr>Благодарю за внимание и буду признательна за вопросы!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</dc:title>
  <dc:creator>Палкевич Ольга Язеповна</dc:creator>
  <cp:lastModifiedBy>tikun</cp:lastModifiedBy>
  <cp:revision>59</cp:revision>
  <dcterms:created xsi:type="dcterms:W3CDTF">2020-05-29T14:00:27Z</dcterms:created>
  <dcterms:modified xsi:type="dcterms:W3CDTF">2021-06-17T14:23:14Z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2020-05-29T00:00:00Z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2020-05-29T00:00:00Z</vt:filetime>
  </property>
</Properties>
</file>