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1" r:id="rId3"/>
    <p:sldId id="260" r:id="rId4"/>
    <p:sldId id="258" r:id="rId5"/>
    <p:sldId id="271" r:id="rId6"/>
    <p:sldId id="268" r:id="rId7"/>
    <p:sldId id="264" r:id="rId8"/>
    <p:sldId id="266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1D82-2DF3-4632-BACA-817A55BCF896}" type="datetimeFigureOut">
              <a:rPr lang="ru-RU" smtClean="0"/>
              <a:t>27.11.2014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167E66-F8FC-4200-919F-52F593E373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1D82-2DF3-4632-BACA-817A55BCF896}" type="datetimeFigureOut">
              <a:rPr lang="ru-RU" smtClean="0"/>
              <a:t>27.11.2014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7E66-F8FC-4200-919F-52F593E373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1D82-2DF3-4632-BACA-817A55BCF896}" type="datetimeFigureOut">
              <a:rPr lang="ru-RU" smtClean="0"/>
              <a:t>27.11.2014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7E66-F8FC-4200-919F-52F593E373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1D82-2DF3-4632-BACA-817A55BCF896}" type="datetimeFigureOut">
              <a:rPr lang="ru-RU" smtClean="0"/>
              <a:t>27.11.2014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7E66-F8FC-4200-919F-52F593E373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1D82-2DF3-4632-BACA-817A55BCF896}" type="datetimeFigureOut">
              <a:rPr lang="ru-RU" smtClean="0"/>
              <a:t>27.11.2014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7E66-F8FC-4200-919F-52F593E373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1D82-2DF3-4632-BACA-817A55BCF896}" type="datetimeFigureOut">
              <a:rPr lang="ru-RU" smtClean="0"/>
              <a:t>27.11.2014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7E66-F8FC-4200-919F-52F593E373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1D82-2DF3-4632-BACA-817A55BCF896}" type="datetimeFigureOut">
              <a:rPr lang="ru-RU" smtClean="0"/>
              <a:t>27.11.2014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7E66-F8FC-4200-919F-52F593E373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1D82-2DF3-4632-BACA-817A55BCF896}" type="datetimeFigureOut">
              <a:rPr lang="ru-RU" smtClean="0"/>
              <a:t>27.11.2014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7E66-F8FC-4200-919F-52F593E373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1D82-2DF3-4632-BACA-817A55BCF896}" type="datetimeFigureOut">
              <a:rPr lang="ru-RU" smtClean="0"/>
              <a:t>27.11.2014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7E66-F8FC-4200-919F-52F593E373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1D82-2DF3-4632-BACA-817A55BCF896}" type="datetimeFigureOut">
              <a:rPr lang="ru-RU" smtClean="0"/>
              <a:t>27.11.2014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7E66-F8FC-4200-919F-52F593E373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1D82-2DF3-4632-BACA-817A55BCF896}" type="datetimeFigureOut">
              <a:rPr lang="ru-RU" smtClean="0"/>
              <a:t>27.11.2014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7E66-F8FC-4200-919F-52F593E373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ADD1D82-2DF3-4632-BACA-817A55BCF896}" type="datetimeFigureOut">
              <a:rPr lang="ru-RU" smtClean="0"/>
              <a:t>27.11.2014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E167E66-F8FC-4200-919F-52F593E373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3212976"/>
          </a:xfrm>
        </p:spPr>
        <p:txBody>
          <a:bodyPr>
            <a:normAutofit/>
          </a:bodyPr>
          <a:lstStyle/>
          <a:p>
            <a:pPr algn="ctr"/>
            <a:r>
              <a:rPr lang="ru-RU" sz="4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отчёт о работе</a:t>
            </a:r>
            <a:br>
              <a:rPr lang="ru-RU" sz="4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ЦБС, библиотечного объединения за 2014 год</a:t>
            </a:r>
            <a:endParaRPr lang="ru-RU" sz="4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45024"/>
            <a:ext cx="4213160" cy="2481138"/>
          </a:xfrm>
        </p:spPr>
      </p:pic>
    </p:spTree>
    <p:extLst>
      <p:ext uri="{BB962C8B-B14F-4D97-AF65-F5344CB8AC3E}">
        <p14:creationId xmlns:p14="http://schemas.microsoft.com/office/powerpoint/2010/main" val="13783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475252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Информационный отчёт </a:t>
            </a:r>
            <a:r>
              <a:rPr lang="ru-RU" sz="4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— </a:t>
            </a:r>
            <a:r>
              <a:rPr lang="ru-RU" sz="4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это </a:t>
            </a:r>
            <a:r>
              <a:rPr lang="ru-RU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важный организационный документ, который </a:t>
            </a:r>
            <a:r>
              <a:rPr lang="ru-RU" sz="4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позволяет </a:t>
            </a:r>
            <a:r>
              <a:rPr lang="ru-RU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проанализировать работу </a:t>
            </a:r>
            <a:r>
              <a:rPr lang="ru-RU" sz="4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ЦБС, </a:t>
            </a:r>
            <a:br>
              <a:rPr lang="ru-RU" sz="4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библиотечного объединения</a:t>
            </a: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395536" y="6525342"/>
            <a:ext cx="829126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0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5618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Основная задача </a:t>
            </a:r>
            <a:r>
              <a:rPr lang="ru-RU" sz="3600" b="1" dirty="0">
                <a:solidFill>
                  <a:srgbClr val="0070C0"/>
                </a:solidFill>
              </a:rPr>
              <a:t>информационного </a:t>
            </a:r>
            <a:r>
              <a:rPr lang="ru-RU" sz="3600" b="1" dirty="0" smtClean="0">
                <a:solidFill>
                  <a:srgbClr val="0070C0"/>
                </a:solidFill>
              </a:rPr>
              <a:t>отчёта: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грамотное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всестороннее описание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библиотеки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год, с анализом недостатков и определением путей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устранения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Особое внимание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уделить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тому, насколько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достигла поставленных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целей и задач в прошедшем году.</a:t>
            </a:r>
          </a:p>
        </p:txBody>
      </p:sp>
    </p:spTree>
    <p:extLst>
      <p:ext uri="{BB962C8B-B14F-4D97-AF65-F5344CB8AC3E}">
        <p14:creationId xmlns:p14="http://schemas.microsoft.com/office/powerpoint/2010/main" val="3689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237626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информационного отчёта: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124744"/>
            <a:ext cx="7772400" cy="5328592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библиотечной сети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основных показателей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использование библиотечного фонда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–библиографическое обслуживание пользователей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библиотечных услуг. Связи с общественностью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Организационно-методическая деятельность. Система повышения профессиональной квалификации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 – техническая база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 Приложения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4665"/>
            <a:ext cx="7772400" cy="1368151"/>
          </a:xfrm>
        </p:spPr>
        <p:txBody>
          <a:bodyPr/>
          <a:lstStyle/>
          <a:p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деятельности библиотек за 2014 год  должна предоставляться в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научно методический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отдел КОНБ в следующих документах: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44824"/>
            <a:ext cx="7772400" cy="4680520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100" dirty="0">
                <a:solidFill>
                  <a:srgbClr val="0070C0"/>
                </a:solidFill>
                <a:latin typeface="TimesNewRomanPSMT"/>
                <a:ea typeface="Times New Roman"/>
                <a:cs typeface="TimesNewRomanPSMT"/>
              </a:rPr>
              <a:t>Форма государственной статистической отчётности: 6-НК (на каждую  библиотеку и сводный бланк)</a:t>
            </a:r>
            <a:endParaRPr lang="ru-RU" sz="21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100" dirty="0">
                <a:solidFill>
                  <a:srgbClr val="0070C0"/>
                </a:solidFill>
                <a:latin typeface="TimesNewRomanPSMT"/>
                <a:ea typeface="Times New Roman"/>
                <a:cs typeface="TimesNewRomanPSMT"/>
              </a:rPr>
              <a:t>Дополнительные сведения к Форме 6-НК (сравнительная таблица) заполняется на каждую библиотеку в составе ЦБС, библиотечного объединения.</a:t>
            </a:r>
            <a:endParaRPr lang="ru-RU" sz="21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100" dirty="0">
                <a:solidFill>
                  <a:srgbClr val="0070C0"/>
                </a:solidFill>
                <a:latin typeface="TimesNewRomanPSMT"/>
                <a:ea typeface="Times New Roman"/>
                <a:cs typeface="TimesNewRomanPSMT"/>
              </a:rPr>
              <a:t>План работы на 2015 год (в печатном и электронном виде)</a:t>
            </a:r>
            <a:endParaRPr lang="ru-RU" sz="21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100" dirty="0">
                <a:solidFill>
                  <a:srgbClr val="0070C0"/>
                </a:solidFill>
                <a:latin typeface="TimesNewRomanPSMT"/>
                <a:ea typeface="Times New Roman"/>
                <a:cs typeface="TimesNewRomanPSMT"/>
              </a:rPr>
              <a:t>Информационный отчёт за 2014 год (в печатном и электронном виде)</a:t>
            </a:r>
            <a:endParaRPr lang="ru-RU" sz="21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100" dirty="0">
                <a:solidFill>
                  <a:srgbClr val="0070C0"/>
                </a:solidFill>
                <a:latin typeface="TimesNewRomanPSMT"/>
                <a:ea typeface="Times New Roman"/>
                <a:cs typeface="TimesNewRomanPSMT"/>
              </a:rPr>
              <a:t>Характеристика на лучший филиал</a:t>
            </a:r>
            <a:endParaRPr lang="ru-RU" sz="21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100" dirty="0">
                <a:solidFill>
                  <a:srgbClr val="0070C0"/>
                </a:solidFill>
                <a:latin typeface="TimesNewRomanPSMT"/>
                <a:ea typeface="Times New Roman"/>
                <a:cs typeface="TimesNewRomanPSMT"/>
              </a:rPr>
              <a:t>Картотека </a:t>
            </a:r>
            <a:r>
              <a:rPr lang="ru-RU" sz="2100" dirty="0" smtClean="0">
                <a:solidFill>
                  <a:srgbClr val="0070C0"/>
                </a:solidFill>
                <a:latin typeface="TimesNewRomanPSMT"/>
                <a:ea typeface="Times New Roman"/>
                <a:cs typeface="TimesNewRomanPSMT"/>
              </a:rPr>
              <a:t>кадров (на отдельных карточках)</a:t>
            </a:r>
            <a:endParaRPr lang="ru-RU" sz="21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100" dirty="0">
                <a:solidFill>
                  <a:srgbClr val="0070C0"/>
                </a:solidFill>
                <a:latin typeface="TimesNewRomanPSMT"/>
                <a:ea typeface="Times New Roman"/>
                <a:cs typeface="TimesNewRomanPSMT"/>
              </a:rPr>
              <a:t>Картотека </a:t>
            </a:r>
            <a:r>
              <a:rPr lang="ru-RU" sz="2100" dirty="0" smtClean="0">
                <a:solidFill>
                  <a:srgbClr val="0070C0"/>
                </a:solidFill>
                <a:latin typeface="TimesNewRomanPSMT"/>
                <a:ea typeface="Times New Roman"/>
                <a:cs typeface="TimesNewRomanPSMT"/>
              </a:rPr>
              <a:t>клубных формирований (на карточках)</a:t>
            </a:r>
            <a:endParaRPr lang="ru-RU" sz="21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100" dirty="0">
                <a:solidFill>
                  <a:srgbClr val="0070C0"/>
                </a:solidFill>
                <a:latin typeface="TimesNewRomanPSMT"/>
                <a:ea typeface="Times New Roman"/>
                <a:cs typeface="TimesNewRomanPSMT"/>
              </a:rPr>
              <a:t>Список подписных изданий на 1 полугодие </a:t>
            </a:r>
            <a:r>
              <a:rPr lang="ru-RU" sz="2100" dirty="0" smtClean="0">
                <a:solidFill>
                  <a:srgbClr val="0070C0"/>
                </a:solidFill>
                <a:latin typeface="TimesNewRomanPSMT"/>
                <a:ea typeface="Times New Roman"/>
                <a:cs typeface="TimesNewRomanPSMT"/>
              </a:rPr>
              <a:t>2015 </a:t>
            </a:r>
            <a:r>
              <a:rPr lang="ru-RU" sz="2100" dirty="0">
                <a:solidFill>
                  <a:srgbClr val="0070C0"/>
                </a:solidFill>
                <a:latin typeface="TimesNewRomanPSMT"/>
                <a:ea typeface="Times New Roman"/>
                <a:cs typeface="TimesNewRomanPSMT"/>
              </a:rPr>
              <a:t>года </a:t>
            </a:r>
            <a:endParaRPr lang="ru-RU" sz="21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100" dirty="0">
                <a:solidFill>
                  <a:srgbClr val="0070C0"/>
                </a:solidFill>
                <a:latin typeface="TimesNewRomanPSMT"/>
                <a:ea typeface="Times New Roman"/>
                <a:cs typeface="TimesNewRomanPSMT"/>
              </a:rPr>
              <a:t>Список материалов, изданных библиотекой в 2014 году</a:t>
            </a:r>
            <a:endParaRPr lang="ru-RU" sz="21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100" dirty="0">
                <a:solidFill>
                  <a:srgbClr val="0070C0"/>
                </a:solidFill>
                <a:latin typeface="TimesNewRomanPSMT"/>
                <a:ea typeface="Times New Roman"/>
                <a:cs typeface="TimesNewRomanPSMT"/>
              </a:rPr>
              <a:t>План мероприятия в рамках ПК на 2015 год</a:t>
            </a:r>
            <a:endParaRPr lang="ru-RU" sz="21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100" dirty="0">
                <a:solidFill>
                  <a:srgbClr val="0070C0"/>
                </a:solidFill>
                <a:latin typeface="TimesNewRomanPSMT"/>
                <a:ea typeface="Times New Roman"/>
                <a:cs typeface="TimesNewRomanPSMT"/>
              </a:rPr>
              <a:t>Контрольные показатели на 2015 год.</a:t>
            </a:r>
            <a:endParaRPr lang="ru-RU" sz="21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0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9"/>
            <a:ext cx="7772400" cy="2160239"/>
          </a:xfrm>
        </p:spPr>
        <p:txBody>
          <a:bodyPr/>
          <a:lstStyle/>
          <a:p>
            <a:r>
              <a:rPr lang="ru-RU" sz="24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ГРАФИК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предоставления 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отчётов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библиотек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Калининградской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области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400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по итогам работы за 2014 год (в электронном виде)</a:t>
            </a:r>
            <a:r>
              <a:rPr lang="ru-RU" sz="2400" dirty="0">
                <a:effectLst/>
                <a:latin typeface="Times New Roman"/>
                <a:ea typeface="Times New Roman"/>
              </a:rPr>
              <a:t/>
            </a:r>
            <a:br>
              <a:rPr lang="ru-RU" sz="2400" dirty="0">
                <a:effectLst/>
                <a:latin typeface="Times New Roman"/>
                <a:ea typeface="Times New Roman"/>
              </a:rPr>
            </a:br>
            <a:r>
              <a:rPr lang="ru-RU" sz="2400" b="1" dirty="0">
                <a:effectLst/>
                <a:latin typeface="Times New Roman"/>
                <a:ea typeface="Times New Roman"/>
              </a:rPr>
              <a:t> </a:t>
            </a:r>
            <a:r>
              <a:rPr lang="ru-RU" sz="2400" dirty="0">
                <a:effectLst/>
                <a:latin typeface="Times New Roman"/>
                <a:ea typeface="Times New Roman"/>
              </a:rPr>
              <a:t/>
            </a:r>
            <a:br>
              <a:rPr lang="ru-RU" sz="2400" dirty="0">
                <a:effectLst/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916832"/>
            <a:ext cx="7340352" cy="453650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981081"/>
              </p:ext>
            </p:extLst>
          </p:nvPr>
        </p:nvGraphicFramePr>
        <p:xfrm>
          <a:off x="899592" y="1844824"/>
          <a:ext cx="7488832" cy="4764353"/>
        </p:xfrm>
        <a:graphic>
          <a:graphicData uri="http://schemas.openxmlformats.org/drawingml/2006/table">
            <a:tbl>
              <a:tblPr/>
              <a:tblGrid>
                <a:gridCol w="1237517"/>
                <a:gridCol w="6251315"/>
              </a:tblGrid>
              <a:tr h="725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12.01.15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Ладушкин, Пионерский, Мамоново, Янтарный, 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Советск, Светлогорск, Полесский район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1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13.01.15 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Балтийск,  Зеленоградский район (все поселения)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Гусев,  Неманский район (все поселения)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1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14.01.15 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Озерский район, Гвардейский район (все поселения),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Нестеровский</a:t>
                      </a:r>
                      <a:r>
                        <a:rPr lang="ru-RU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р-н,</a:t>
                      </a: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0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Славский</a:t>
                      </a:r>
                      <a:r>
                        <a:rPr lang="ru-RU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15.01.15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Багратионовский район (все поселения),   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Черняховский р-н, Светлый, Краснознаменск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1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16.01.15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Гурьевский</a:t>
                      </a:r>
                      <a:r>
                        <a:rPr lang="ru-RU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р-н,   Правдинский р-н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Калининград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ОДБ, ОЮБ, </a:t>
                      </a:r>
                      <a:r>
                        <a:rPr lang="ru-RU" sz="20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ОБСл</a:t>
                      </a:r>
                      <a:r>
                        <a:rPr lang="ru-RU" sz="20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7"/>
            <a:ext cx="7772400" cy="1440159"/>
          </a:xfrm>
        </p:spPr>
        <p:txBody>
          <a:bodyPr/>
          <a:lstStyle/>
          <a:p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  <a:b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проверенных и </a:t>
            </a:r>
            <a:r>
              <a:rPr lang="ru-RU" sz="2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утверждённых отчётов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 Калининградской области по итогам работы за 2014 год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32856"/>
            <a:ext cx="7772400" cy="41764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488156"/>
              </p:ext>
            </p:extLst>
          </p:nvPr>
        </p:nvGraphicFramePr>
        <p:xfrm>
          <a:off x="755576" y="1916832"/>
          <a:ext cx="7704856" cy="4536504"/>
        </p:xfrm>
        <a:graphic>
          <a:graphicData uri="http://schemas.openxmlformats.org/drawingml/2006/table">
            <a:tbl>
              <a:tblPr/>
              <a:tblGrid>
                <a:gridCol w="1391222"/>
                <a:gridCol w="6313634"/>
              </a:tblGrid>
              <a:tr h="6792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19.01.15 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Ладушкин, Пионерский, </a:t>
                      </a:r>
                      <a:r>
                        <a:rPr lang="ru-RU" sz="18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Мамоново</a:t>
                      </a: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Янтарный,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Советск, Светлогорск, </a:t>
                      </a:r>
                      <a:r>
                        <a:rPr lang="ru-RU" sz="18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Полесский</a:t>
                      </a: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2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20. 01.15 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Балтийск,  Зеленоградский район (все поселения)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Гусев, </a:t>
                      </a:r>
                      <a:r>
                        <a:rPr lang="ru-RU" sz="18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Гурьевский</a:t>
                      </a: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р-н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21.01.15 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Нестеровский</a:t>
                      </a: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р-н, Гвардейский район (все поселения), </a:t>
                      </a:r>
                      <a:r>
                        <a:rPr lang="ru-RU" sz="18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Славский</a:t>
                      </a: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р-н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7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22.01.15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Багратионовский район (все поселения),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Черняховский р-н, Светлый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23. 01.15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Краснознаменский район, 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Неманский район (все поселения)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26.01.15г.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Озерский район (все поселения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), </a:t>
                      </a: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Правдинский район (все поселения)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Калининград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ОДБ, ОЮБ, </a:t>
                      </a:r>
                      <a:r>
                        <a:rPr lang="ru-RU" sz="18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ОБСл</a:t>
                      </a:r>
                      <a:r>
                        <a:rPr lang="ru-RU" sz="1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5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832648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Отчёты  с подписью и печатью представляются </a:t>
            </a:r>
            <a:r>
              <a:rPr lang="ru-RU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научно-методический отдел областной научной библиотеки </a:t>
            </a:r>
            <a:r>
              <a:rPr lang="ru-RU" sz="4400" b="1" u="sng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4400" b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 их правильного заполнения  в электронном виде</a:t>
            </a:r>
            <a:r>
              <a:rPr lang="ru-RU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83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acheva\Desktop\470646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97" y="260648"/>
            <a:ext cx="844480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5009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59" y="1628800"/>
            <a:ext cx="7883153" cy="3456384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коллеги,</a:t>
            </a:r>
          </a:p>
          <a:p>
            <a:r>
              <a:rPr lang="ru-RU" sz="4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елаем вам вдохновения и удачи в написании годового отчёта!</a:t>
            </a:r>
            <a:endParaRPr lang="ru-RU" sz="4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424</Words>
  <Application>Microsoft Office PowerPoint</Application>
  <PresentationFormat>Экран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Информационный отчёт о работе ЦБС, библиотечного объединения за 2014 год</vt:lpstr>
      <vt:lpstr>Информационный отчёт —  это важный организационный документ, который позволяет проанализировать работу ЦБС,  библиотечного объединения</vt:lpstr>
      <vt:lpstr>Основная задача информационного отчёта:</vt:lpstr>
      <vt:lpstr>Структура информационного отчёта:    </vt:lpstr>
      <vt:lpstr>Информация о деятельности библиотек за 2014 год  должна предоставляться в научно методический отдел КОНБ в следующих документах:</vt:lpstr>
      <vt:lpstr>ГРАФИК предоставления  отчётов библиотек  Калининградской области по итогам работы за 2014 год (в электронном виде)   </vt:lpstr>
      <vt:lpstr>ГРАФИК предоставления проверенных и утверждённых отчётов библиотек Калининградской области по итогам работы за 2014 год</vt:lpstr>
      <vt:lpstr>Отчёты  с подписью и печатью представляются в научно-методический отдел областной научной библиотеки после подтверждения их правильного заполнения  в электронном виде.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Информационный отчёт о работе ЦБС, библиотечного объединения за 2014 год</dc:title>
  <dc:creator>minacheva</dc:creator>
  <cp:lastModifiedBy>tikun</cp:lastModifiedBy>
  <cp:revision>40</cp:revision>
  <dcterms:created xsi:type="dcterms:W3CDTF">2014-11-18T11:04:57Z</dcterms:created>
  <dcterms:modified xsi:type="dcterms:W3CDTF">2014-11-27T13:19:11Z</dcterms:modified>
</cp:coreProperties>
</file>